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259" r:id="rId5"/>
    <p:sldId id="28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3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AD3"/>
    <a:srgbClr val="00EF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1701" y="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15236-2038-BD42-A9E1-FF5CC1E578FA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A7137-E26D-3F4D-A5C5-EF2884821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D16EF-D470-6F44-B276-E47F132BB0F9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462D2-D825-5840-BB92-6570317801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23B1-921D-3E4B-9364-0BBEB838979B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BAF9-F8BC-9B40-AC4A-9ED425D2C214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8A1C-63B4-DE4F-B1CC-7B60B9F051CA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A3F1-39B6-0241-87F4-CAA5E7AD8176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FD98-95A1-704D-A04B-031D9D586EA8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87AC-61B3-8243-85B2-DBF38AF5CD77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A96-92BA-C94E-8944-A45D74429D4D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1BA4-116A-C54F-BCD0-B1460E29DFBF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C3931-62C6-104B-A3BC-C1A44B953032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4D3A-2D37-1C45-A958-FAF616A2CC84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65E39-83E1-974B-9C3E-3B1CEB82EA44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9023"/>
            <a:ext cx="8229600" cy="729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55524"/>
            <a:ext cx="8229600" cy="5533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45" y="648939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FC58B-9847-B844-8CCA-304CB9CE4813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893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0240" y="648939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Atmel_AV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en.wikipedia.org/wiki/Atmel_AVR_instruction_se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arduino.cc/en/Reference/PortManipulation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Physics 124: Lecture 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Assembly Language and </a:t>
            </a:r>
            <a:r>
              <a:rPr lang="en-US" dirty="0" err="1" smtClean="0"/>
              <a:t>Arduino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97293" y="6258130"/>
            <a:ext cx="3262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Adapted from T. Murphy’s slides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Behind the C code (or sketch)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 provides a somewhat human-readable interface</a:t>
            </a:r>
          </a:p>
          <a:p>
            <a:pPr lvl="1"/>
            <a:r>
              <a:rPr lang="en-US" dirty="0" smtClean="0"/>
              <a:t>but it gets </a:t>
            </a:r>
            <a:r>
              <a:rPr lang="en-US" dirty="0" smtClean="0">
                <a:solidFill>
                  <a:srgbClr val="FF0000"/>
                </a:solidFill>
              </a:rPr>
              <a:t>compiled</a:t>
            </a:r>
            <a:r>
              <a:rPr lang="en-US" dirty="0" smtClean="0"/>
              <a:t> into machine instruction set</a:t>
            </a:r>
          </a:p>
          <a:p>
            <a:pPr lvl="1"/>
            <a:r>
              <a:rPr lang="en-US" dirty="0" smtClean="0"/>
              <a:t>ultimately just binary (or hex) instructions loaded into the </a:t>
            </a:r>
            <a:r>
              <a:rPr lang="en-US" dirty="0" err="1" smtClean="0"/>
              <a:t>ATMega</a:t>
            </a:r>
            <a:r>
              <a:rPr lang="en-US" dirty="0" smtClean="0"/>
              <a:t> program memory (flash)</a:t>
            </a:r>
          </a:p>
          <a:p>
            <a:pPr lvl="1"/>
            <a:r>
              <a:rPr lang="en-US" dirty="0" smtClean="0"/>
              <a:t>even so, each instruction can be expressed in human terms</a:t>
            </a:r>
          </a:p>
          <a:p>
            <a:pPr lvl="1"/>
            <a:r>
              <a:rPr lang="en-US" dirty="0" smtClean="0"/>
              <a:t>called “</a:t>
            </a:r>
            <a:r>
              <a:rPr lang="en-US" dirty="0" smtClean="0">
                <a:solidFill>
                  <a:srgbClr val="3366FF"/>
                </a:solidFill>
              </a:rPr>
              <a:t>assembly language</a:t>
            </a:r>
            <a:r>
              <a:rPr lang="en-US" dirty="0" smtClean="0"/>
              <a:t>” or “</a:t>
            </a:r>
            <a:r>
              <a:rPr lang="en-US" dirty="0" smtClean="0">
                <a:solidFill>
                  <a:srgbClr val="3366FF"/>
                </a:solidFill>
              </a:rPr>
              <a:t>machine code</a:t>
            </a:r>
            <a:r>
              <a:rPr lang="en-US" dirty="0" smtClean="0"/>
              <a:t>” </a:t>
            </a:r>
          </a:p>
          <a:p>
            <a:r>
              <a:rPr lang="en-US" dirty="0" smtClean="0"/>
              <a:t>Assembly instruction set is very low level</a:t>
            </a:r>
          </a:p>
          <a:p>
            <a:pPr lvl="1"/>
            <a:r>
              <a:rPr lang="en-US" dirty="0" smtClean="0"/>
              <a:t>dealing with the processing of one data parcel (byte, usu.) at a time</a:t>
            </a:r>
          </a:p>
          <a:p>
            <a:pPr lvl="1"/>
            <a:r>
              <a:rPr lang="en-US" dirty="0" smtClean="0"/>
              <a:t>a C command may break out into a handful of machine instructions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assembly produced by </a:t>
            </a:r>
            <a:r>
              <a:rPr lang="en-US" dirty="0" err="1" smtClean="0"/>
              <a:t>Arduino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2986"/>
            <a:ext cx="8229600" cy="5533871"/>
          </a:xfrm>
        </p:spPr>
        <p:txBody>
          <a:bodyPr/>
          <a:lstStyle/>
          <a:p>
            <a:r>
              <a:rPr lang="en-US" dirty="0" smtClean="0"/>
              <a:t>Look within the </a:t>
            </a:r>
            <a:r>
              <a:rPr lang="en-US" dirty="0" err="1" smtClean="0"/>
              <a:t>Arduino</a:t>
            </a:r>
            <a:r>
              <a:rPr lang="en-US" dirty="0" smtClean="0"/>
              <a:t> install directory:</a:t>
            </a:r>
          </a:p>
          <a:p>
            <a:pPr lvl="1"/>
            <a:r>
              <a:rPr lang="en-US" dirty="0" smtClean="0"/>
              <a:t>On a Mac:</a:t>
            </a:r>
          </a:p>
          <a:p>
            <a:pPr lvl="2"/>
            <a:r>
              <a:rPr lang="en-US" dirty="0" smtClean="0">
                <a:solidFill>
                  <a:srgbClr val="3366FF"/>
                </a:solidFill>
              </a:rPr>
              <a:t>/Applications/</a:t>
            </a:r>
            <a:r>
              <a:rPr lang="en-US" dirty="0" err="1" smtClean="0">
                <a:solidFill>
                  <a:srgbClr val="3366FF"/>
                </a:solidFill>
              </a:rPr>
              <a:t>Arduino.app</a:t>
            </a:r>
            <a:r>
              <a:rPr lang="en-US" dirty="0" smtClean="0">
                <a:solidFill>
                  <a:srgbClr val="3366FF"/>
                </a:solidFill>
              </a:rPr>
              <a:t>/Contents/Resources/Java/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we looked before in </a:t>
            </a:r>
            <a:r>
              <a:rPr lang="en-US" sz="2000" dirty="0" smtClean="0">
                <a:solidFill>
                  <a:srgbClr val="3366FF"/>
                </a:solidFill>
                <a:latin typeface="Courier"/>
                <a:cs typeface="Courier"/>
              </a:rPr>
              <a:t>hardware</a:t>
            </a:r>
            <a:r>
              <a:rPr lang="en-US" sz="2000" dirty="0" smtClean="0">
                <a:latin typeface="Courier"/>
                <a:cs typeface="Courier"/>
              </a:rPr>
              <a:t>/</a:t>
            </a:r>
            <a:r>
              <a:rPr lang="en-US" sz="2000" dirty="0" err="1" smtClean="0">
                <a:solidFill>
                  <a:srgbClr val="3366FF"/>
                </a:solidFill>
                <a:latin typeface="Courier"/>
                <a:cs typeface="Courier"/>
              </a:rPr>
              <a:t>arduino</a:t>
            </a:r>
            <a:r>
              <a:rPr lang="en-US" sz="2000" dirty="0" smtClean="0">
                <a:latin typeface="Courier"/>
                <a:cs typeface="Courier"/>
              </a:rPr>
              <a:t>/</a:t>
            </a:r>
            <a:r>
              <a:rPr lang="en-US" dirty="0" smtClean="0"/>
              <a:t> for code details</a:t>
            </a:r>
          </a:p>
          <a:p>
            <a:pPr lvl="1"/>
            <a:r>
              <a:rPr lang="en-US" dirty="0" smtClean="0"/>
              <a:t>in </a:t>
            </a:r>
            <a:r>
              <a:rPr lang="en-US" sz="2000" dirty="0" smtClean="0">
                <a:solidFill>
                  <a:srgbClr val="3366FF"/>
                </a:solidFill>
                <a:latin typeface="Courier"/>
                <a:cs typeface="Courier"/>
              </a:rPr>
              <a:t>hardware</a:t>
            </a:r>
            <a:r>
              <a:rPr lang="en-US" sz="2000" dirty="0" smtClean="0">
                <a:latin typeface="Courier"/>
                <a:cs typeface="Courier"/>
              </a:rPr>
              <a:t>/</a:t>
            </a:r>
            <a:r>
              <a:rPr lang="en-US" sz="2000" dirty="0" err="1" smtClean="0">
                <a:solidFill>
                  <a:srgbClr val="3366FF"/>
                </a:solidFill>
                <a:latin typeface="Courier"/>
                <a:cs typeface="Courier"/>
              </a:rPr>
              <a:t>arduino</a:t>
            </a:r>
            <a:r>
              <a:rPr lang="en-US" sz="2000" dirty="0" err="1" smtClean="0">
                <a:latin typeface="Courier"/>
                <a:cs typeface="Courier"/>
              </a:rPr>
              <a:t>/</a:t>
            </a:r>
            <a:r>
              <a:rPr lang="en-US" sz="2000" dirty="0" err="1" smtClean="0">
                <a:solidFill>
                  <a:srgbClr val="3366FF"/>
                </a:solidFill>
                <a:latin typeface="Courier"/>
                <a:cs typeface="Courier"/>
              </a:rPr>
              <a:t>tools</a:t>
            </a:r>
            <a:r>
              <a:rPr lang="en-US" sz="2000" dirty="0" err="1" smtClean="0">
                <a:latin typeface="Courier"/>
                <a:cs typeface="Courier"/>
              </a:rPr>
              <a:t>/</a:t>
            </a:r>
            <a:r>
              <a:rPr lang="en-US" sz="2000" dirty="0" err="1" smtClean="0">
                <a:solidFill>
                  <a:srgbClr val="3366FF"/>
                </a:solidFill>
                <a:latin typeface="Courier"/>
                <a:cs typeface="Courier"/>
              </a:rPr>
              <a:t>avr</a:t>
            </a:r>
            <a:r>
              <a:rPr lang="en-US" sz="2000" dirty="0" err="1" smtClean="0">
                <a:latin typeface="Courier"/>
                <a:cs typeface="Courier"/>
              </a:rPr>
              <a:t>/</a:t>
            </a:r>
            <a:r>
              <a:rPr lang="en-US" sz="2000" dirty="0" err="1" smtClean="0">
                <a:solidFill>
                  <a:srgbClr val="3366FF"/>
                </a:solidFill>
                <a:latin typeface="Courier"/>
                <a:cs typeface="Courier"/>
              </a:rPr>
              <a:t>bin</a:t>
            </a:r>
            <a:r>
              <a:rPr lang="en-US" sz="2000" dirty="0" smtClean="0">
                <a:latin typeface="Courier"/>
                <a:cs typeface="Courier"/>
              </a:rPr>
              <a:t>/</a:t>
            </a:r>
            <a:r>
              <a:rPr lang="en-US" dirty="0" smtClean="0"/>
              <a:t> are some utilities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71903" y="2086230"/>
            <a:ext cx="7203114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Courier"/>
                <a:cs typeface="Courier"/>
              </a:rPr>
              <a:t>RXTXcomm.jar</a:t>
            </a:r>
            <a:r>
              <a:rPr lang="en-US" sz="1600" dirty="0" smtClean="0">
                <a:latin typeface="Courier"/>
                <a:cs typeface="Courier"/>
              </a:rPr>
              <a:t>          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lib</a:t>
            </a:r>
            <a:r>
              <a:rPr lang="en-US" sz="1600" dirty="0" smtClean="0">
                <a:latin typeface="Courier"/>
                <a:cs typeface="Courier"/>
              </a:rPr>
              <a:t>/                  </a:t>
            </a:r>
            <a:r>
              <a:rPr lang="en-US" sz="1600" dirty="0" err="1" smtClean="0">
                <a:latin typeface="Courier"/>
                <a:cs typeface="Courier"/>
              </a:rPr>
              <a:t>quaqua.jar</a:t>
            </a:r>
            <a:endParaRPr lang="en-US" sz="1600" dirty="0" smtClean="0">
              <a:latin typeface="Courier"/>
              <a:cs typeface="Courier"/>
            </a:endParaRPr>
          </a:p>
          <a:p>
            <a:r>
              <a:rPr lang="en-US" sz="1600" dirty="0" err="1" smtClean="0">
                <a:latin typeface="Courier"/>
                <a:cs typeface="Courier"/>
              </a:rPr>
              <a:t>core.jar</a:t>
            </a:r>
            <a:r>
              <a:rPr lang="en-US" sz="1600" dirty="0" smtClean="0">
                <a:latin typeface="Courier"/>
                <a:cs typeface="Courier"/>
              </a:rPr>
              <a:t>              </a:t>
            </a:r>
            <a:r>
              <a:rPr lang="en-US" sz="1600" dirty="0" err="1" smtClean="0">
                <a:latin typeface="Courier"/>
                <a:cs typeface="Courier"/>
              </a:rPr>
              <a:t>libquaqua.jnilib</a:t>
            </a:r>
            <a:r>
              <a:rPr lang="en-US" sz="1600" dirty="0" smtClean="0">
                <a:latin typeface="Courier"/>
                <a:cs typeface="Courier"/>
              </a:rPr>
              <a:t>      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reference</a:t>
            </a:r>
            <a:r>
              <a:rPr lang="en-US" sz="1600" dirty="0" smtClean="0">
                <a:latin typeface="Courier"/>
                <a:cs typeface="Courier"/>
              </a:rPr>
              <a:t>/</a:t>
            </a:r>
          </a:p>
          <a:p>
            <a:r>
              <a:rPr lang="en-US" sz="1600" dirty="0" err="1" smtClean="0">
                <a:latin typeface="Courier"/>
                <a:cs typeface="Courier"/>
              </a:rPr>
              <a:t>ecj.jar</a:t>
            </a:r>
            <a:r>
              <a:rPr lang="en-US" sz="1600" dirty="0" smtClean="0">
                <a:latin typeface="Courier"/>
                <a:cs typeface="Courier"/>
              </a:rPr>
              <a:t>               libquaqua64.jnilib    </a:t>
            </a:r>
            <a:r>
              <a:rPr lang="en-US" sz="1600" dirty="0" err="1" smtClean="0">
                <a:latin typeface="Courier"/>
                <a:cs typeface="Courier"/>
              </a:rPr>
              <a:t>revisions.txt</a:t>
            </a:r>
            <a:endParaRPr lang="en-US" sz="1600" dirty="0" smtClean="0"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examples</a:t>
            </a:r>
            <a:r>
              <a:rPr lang="en-US" sz="1600" dirty="0" smtClean="0">
                <a:latin typeface="Courier"/>
                <a:cs typeface="Courier"/>
              </a:rPr>
              <a:t>/             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libraries</a:t>
            </a:r>
            <a:r>
              <a:rPr lang="en-US" sz="1600" dirty="0" smtClean="0">
                <a:latin typeface="Courier"/>
                <a:cs typeface="Courier"/>
              </a:rPr>
              <a:t>/            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tools</a:t>
            </a:r>
            <a:r>
              <a:rPr lang="en-US" sz="1600" dirty="0" smtClean="0">
                <a:latin typeface="Courier"/>
                <a:cs typeface="Courier"/>
              </a:rPr>
              <a:t>/</a:t>
            </a:r>
          </a:p>
          <a:p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hardware</a:t>
            </a:r>
            <a:r>
              <a:rPr lang="en-US" sz="1600" dirty="0" smtClean="0">
                <a:latin typeface="Courier"/>
                <a:cs typeface="Courier"/>
              </a:rPr>
              <a:t>/             </a:t>
            </a:r>
            <a:r>
              <a:rPr lang="en-US" sz="1600" dirty="0" err="1" smtClean="0">
                <a:latin typeface="Courier"/>
                <a:cs typeface="Courier"/>
              </a:rPr>
              <a:t>librxtxSerial.jnilib</a:t>
            </a:r>
            <a:endParaRPr lang="en-US" sz="1600" dirty="0" smtClean="0">
              <a:latin typeface="Courier"/>
              <a:cs typeface="Courier"/>
            </a:endParaRPr>
          </a:p>
          <a:p>
            <a:r>
              <a:rPr lang="en-US" sz="1600" dirty="0" err="1" smtClean="0">
                <a:latin typeface="Courier"/>
                <a:cs typeface="Courier"/>
              </a:rPr>
              <a:t>jna.jar</a:t>
            </a:r>
            <a:r>
              <a:rPr lang="en-US" sz="1600" dirty="0" smtClean="0">
                <a:latin typeface="Courier"/>
                <a:cs typeface="Courier"/>
              </a:rPr>
              <a:t>               </a:t>
            </a:r>
            <a:r>
              <a:rPr lang="en-US" sz="1600" dirty="0" err="1" smtClean="0">
                <a:latin typeface="Courier"/>
                <a:cs typeface="Courier"/>
              </a:rPr>
              <a:t>pde.jar</a:t>
            </a:r>
            <a:endParaRPr lang="en-US" sz="1600" dirty="0" smtClean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56" y="4530202"/>
            <a:ext cx="929633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avarice</a:t>
            </a:r>
            <a:r>
              <a:rPr lang="en-US" sz="1600" dirty="0" smtClean="0">
                <a:latin typeface="Courier"/>
                <a:cs typeface="Courier"/>
              </a:rPr>
              <a:t>*  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avr-gcc</a:t>
            </a:r>
            <a:r>
              <a:rPr lang="en-US" sz="1600" dirty="0" smtClean="0">
                <a:latin typeface="Courier"/>
                <a:cs typeface="Courier"/>
              </a:rPr>
              <a:t>*  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avr-gprof</a:t>
            </a:r>
            <a:r>
              <a:rPr lang="en-US" sz="1600" dirty="0" smtClean="0">
                <a:latin typeface="Courier"/>
                <a:cs typeface="Courier"/>
              </a:rPr>
              <a:t>*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-project</a:t>
            </a:r>
            <a:r>
              <a:rPr lang="en-US" sz="1600" dirty="0" smtClean="0">
                <a:latin typeface="Courier"/>
                <a:cs typeface="Courier"/>
              </a:rPr>
              <a:t>*  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ice-insight</a:t>
            </a:r>
            <a:r>
              <a:rPr lang="en-US" sz="1600" dirty="0" smtClean="0">
                <a:latin typeface="Courier"/>
                <a:cs typeface="Courier"/>
              </a:rPr>
              <a:t>*</a:t>
            </a:r>
          </a:p>
          <a:p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avr-addr2line</a:t>
            </a:r>
            <a:r>
              <a:rPr lang="en-US" sz="1600" dirty="0" smtClean="0">
                <a:latin typeface="Courier"/>
                <a:cs typeface="Courier"/>
              </a:rPr>
              <a:t>*  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avr-gcc-3.4.6</a:t>
            </a:r>
            <a:r>
              <a:rPr lang="en-US" sz="1600" dirty="0" smtClean="0">
                <a:latin typeface="Courier"/>
                <a:cs typeface="Courier"/>
              </a:rPr>
              <a:t>*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-help</a:t>
            </a:r>
            <a:r>
              <a:rPr lang="en-US" sz="1600" dirty="0" smtClean="0">
                <a:latin typeface="Courier"/>
                <a:cs typeface="Courier"/>
              </a:rPr>
              <a:t>*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avr-ranlib</a:t>
            </a:r>
            <a:r>
              <a:rPr lang="en-US" sz="1600" dirty="0" smtClean="0">
                <a:latin typeface="Courier"/>
                <a:cs typeface="Courier"/>
              </a:rPr>
              <a:t>*   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kill-avarice</a:t>
            </a:r>
            <a:r>
              <a:rPr lang="en-US" sz="1600" dirty="0" smtClean="0">
                <a:latin typeface="Courier"/>
                <a:cs typeface="Courier"/>
              </a:rPr>
              <a:t>*</a:t>
            </a:r>
          </a:p>
          <a:p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avr-ar</a:t>
            </a:r>
            <a:r>
              <a:rPr lang="en-US" sz="1600" dirty="0" smtClean="0">
                <a:latin typeface="Courier"/>
                <a:cs typeface="Courier"/>
              </a:rPr>
              <a:t>*         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avr-gcc-4.3.2</a:t>
            </a:r>
            <a:r>
              <a:rPr lang="en-US" sz="1600" dirty="0" smtClean="0">
                <a:latin typeface="Courier"/>
                <a:cs typeface="Courier"/>
              </a:rPr>
              <a:t>*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-info</a:t>
            </a:r>
            <a:r>
              <a:rPr lang="en-US" sz="1600" dirty="0" smtClean="0">
                <a:latin typeface="Courier"/>
                <a:cs typeface="Courier"/>
              </a:rPr>
              <a:t>*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avr-readelf</a:t>
            </a:r>
            <a:r>
              <a:rPr lang="en-US" sz="1600" dirty="0" smtClean="0">
                <a:latin typeface="Courier"/>
                <a:cs typeface="Courier"/>
              </a:rPr>
              <a:t>*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libusb-config</a:t>
            </a:r>
            <a:r>
              <a:rPr lang="en-US" sz="1600" dirty="0" smtClean="0">
                <a:latin typeface="Courier"/>
                <a:cs typeface="Courier"/>
              </a:rPr>
              <a:t>*</a:t>
            </a:r>
          </a:p>
          <a:p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-as</a:t>
            </a:r>
            <a:r>
              <a:rPr lang="en-US" sz="1600" dirty="0" smtClean="0">
                <a:latin typeface="Courier"/>
                <a:cs typeface="Courier"/>
              </a:rPr>
              <a:t>*   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avr-gcc-select</a:t>
            </a:r>
            <a:r>
              <a:rPr lang="en-US" sz="1600" dirty="0" smtClean="0">
                <a:latin typeface="Courier"/>
                <a:cs typeface="Courier"/>
              </a:rPr>
              <a:t>*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-ld</a:t>
            </a:r>
            <a:r>
              <a:rPr lang="en-US" sz="1600" dirty="0" smtClean="0">
                <a:latin typeface="Courier"/>
                <a:cs typeface="Courier"/>
              </a:rPr>
              <a:t>* 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-size</a:t>
            </a:r>
            <a:r>
              <a:rPr lang="en-US" sz="1600" dirty="0" smtClean="0">
                <a:latin typeface="Courier"/>
                <a:cs typeface="Courier"/>
              </a:rPr>
              <a:t>*     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make</a:t>
            </a:r>
            <a:r>
              <a:rPr lang="en-US" sz="1600" dirty="0" smtClean="0">
                <a:latin typeface="Courier"/>
                <a:cs typeface="Courier"/>
              </a:rPr>
              <a:t>*</a:t>
            </a:r>
          </a:p>
          <a:p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avr-c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++</a:t>
            </a:r>
            <a:r>
              <a:rPr lang="en-US" sz="1600" dirty="0" smtClean="0">
                <a:latin typeface="Courier"/>
                <a:cs typeface="Courier"/>
              </a:rPr>
              <a:t>*  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avr-gccbug</a:t>
            </a:r>
            <a:r>
              <a:rPr lang="en-US" sz="1600" dirty="0" smtClean="0">
                <a:latin typeface="Courier"/>
                <a:cs typeface="Courier"/>
              </a:rPr>
              <a:t>*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-man</a:t>
            </a:r>
            <a:r>
              <a:rPr lang="en-US" sz="1600" dirty="0" smtClean="0">
                <a:latin typeface="Courier"/>
                <a:cs typeface="Courier"/>
              </a:rPr>
              <a:t>*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-strings</a:t>
            </a:r>
            <a:r>
              <a:rPr lang="en-US" sz="1600" dirty="0" smtClean="0">
                <a:latin typeface="Courier"/>
                <a:cs typeface="Courier"/>
              </a:rPr>
              <a:t>*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simulavr</a:t>
            </a:r>
            <a:r>
              <a:rPr lang="en-US" sz="1600" dirty="0" smtClean="0">
                <a:latin typeface="Courier"/>
                <a:cs typeface="Courier"/>
              </a:rPr>
              <a:t>*</a:t>
            </a:r>
          </a:p>
          <a:p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avr-c++filt</a:t>
            </a:r>
            <a:r>
              <a:rPr lang="en-US" sz="1600" dirty="0" smtClean="0">
                <a:latin typeface="Courier"/>
                <a:cs typeface="Courier"/>
              </a:rPr>
              <a:t>*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avr-gcov</a:t>
            </a:r>
            <a:r>
              <a:rPr lang="en-US" sz="1600" dirty="0" smtClean="0">
                <a:latin typeface="Courier"/>
                <a:cs typeface="Courier"/>
              </a:rPr>
              <a:t>* 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-nm</a:t>
            </a:r>
            <a:r>
              <a:rPr lang="en-US" sz="1600" dirty="0" smtClean="0">
                <a:latin typeface="Courier"/>
                <a:cs typeface="Courier"/>
              </a:rPr>
              <a:t>* 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-strip</a:t>
            </a:r>
            <a:r>
              <a:rPr lang="en-US" sz="1600" dirty="0" smtClean="0">
                <a:latin typeface="Courier"/>
                <a:cs typeface="Courier"/>
              </a:rPr>
              <a:t>*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simulavr-disp</a:t>
            </a:r>
            <a:r>
              <a:rPr lang="en-US" sz="1600" dirty="0" smtClean="0">
                <a:latin typeface="Courier"/>
                <a:cs typeface="Courier"/>
              </a:rPr>
              <a:t>*</a:t>
            </a:r>
          </a:p>
          <a:p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avr-cpp</a:t>
            </a:r>
            <a:r>
              <a:rPr lang="en-US" sz="1600" dirty="0" smtClean="0">
                <a:latin typeface="Courier"/>
                <a:cs typeface="Courier"/>
              </a:rPr>
              <a:t>*  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avr-gdb</a:t>
            </a:r>
            <a:r>
              <a:rPr lang="en-US" sz="1600" dirty="0" smtClean="0">
                <a:latin typeface="Courier"/>
                <a:cs typeface="Courier"/>
              </a:rPr>
              <a:t>*  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avr-objcopy</a:t>
            </a:r>
            <a:r>
              <a:rPr lang="en-US" sz="1600" dirty="0" smtClean="0">
                <a:latin typeface="Courier"/>
                <a:cs typeface="Courier"/>
              </a:rPr>
              <a:t>*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avrdude</a:t>
            </a:r>
            <a:r>
              <a:rPr lang="en-US" sz="1600" dirty="0" smtClean="0">
                <a:latin typeface="Courier"/>
                <a:cs typeface="Courier"/>
              </a:rPr>
              <a:t>*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simulavr-vcd</a:t>
            </a:r>
            <a:r>
              <a:rPr lang="en-US" sz="1600" dirty="0" smtClean="0">
                <a:latin typeface="Courier"/>
                <a:cs typeface="Courier"/>
              </a:rPr>
              <a:t>*</a:t>
            </a:r>
          </a:p>
          <a:p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avr-g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++</a:t>
            </a:r>
            <a:r>
              <a:rPr lang="en-US" sz="1600" dirty="0" smtClean="0">
                <a:latin typeface="Courier"/>
                <a:cs typeface="Courier"/>
              </a:rPr>
              <a:t>*   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avr-gdbtui</a:t>
            </a:r>
            <a:r>
              <a:rPr lang="en-US" sz="1600" dirty="0" smtClean="0">
                <a:latin typeface="Courier"/>
                <a:cs typeface="Courier"/>
              </a:rPr>
              <a:t>*     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avr-objdump</a:t>
            </a:r>
            <a:r>
              <a:rPr lang="en-US" sz="1600" dirty="0" smtClean="0">
                <a:latin typeface="Courier"/>
                <a:cs typeface="Courier"/>
              </a:rPr>
              <a:t>*  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ice-</a:t>
            </a:r>
            <a:r>
              <a:rPr lang="en-US" sz="1600" dirty="0" err="1" smtClean="0">
                <a:solidFill>
                  <a:srgbClr val="FF6600"/>
                </a:solidFill>
                <a:latin typeface="Courier"/>
                <a:cs typeface="Courier"/>
              </a:rPr>
              <a:t>gdb</a:t>
            </a:r>
            <a:r>
              <a:rPr lang="en-US" sz="1600" dirty="0" smtClean="0">
                <a:latin typeface="Courier"/>
                <a:cs typeface="Courier"/>
              </a:rPr>
              <a:t>*      </a:t>
            </a:r>
            <a:r>
              <a:rPr lang="en-US" sz="1600" dirty="0" smtClean="0">
                <a:solidFill>
                  <a:srgbClr val="FF6600"/>
                </a:solidFill>
                <a:latin typeface="Courier"/>
                <a:cs typeface="Courier"/>
              </a:rPr>
              <a:t>start-avarice</a:t>
            </a:r>
            <a:r>
              <a:rPr lang="en-US" sz="1600" dirty="0" smtClean="0">
                <a:latin typeface="Courier"/>
                <a:cs typeface="Courier"/>
              </a:rPr>
              <a:t>*</a:t>
            </a:r>
            <a:endParaRPr lang="en-US" sz="1600" dirty="0"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AVR, Dude?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AVR(</a:t>
            </a:r>
            <a:r>
              <a:rPr lang="en-US" dirty="0" err="1" smtClean="0"/>
              <a:t>isc</a:t>
            </a:r>
            <a:r>
              <a:rPr lang="en-US" dirty="0" smtClean="0"/>
              <a:t>?) is an 8-bit architecture developed by Atmel</a:t>
            </a:r>
          </a:p>
          <a:p>
            <a:pPr lvl="1"/>
            <a:r>
              <a:rPr lang="en-US" dirty="0" smtClean="0">
                <a:hlinkClick r:id="rId2"/>
              </a:rPr>
              <a:t>http://en.wikipedia.org/wiki/Atmel_AVR</a:t>
            </a:r>
            <a:endParaRPr lang="en-US" dirty="0" smtClean="0"/>
          </a:p>
          <a:p>
            <a:pPr lvl="1"/>
            <a:r>
              <a:rPr lang="en-US" dirty="0" smtClean="0"/>
              <a:t>used by </a:t>
            </a:r>
            <a:r>
              <a:rPr lang="en-US" dirty="0" err="1" smtClean="0"/>
              <a:t>ATMega</a:t>
            </a:r>
            <a:r>
              <a:rPr lang="en-US" dirty="0" smtClean="0"/>
              <a:t> chips, on which </a:t>
            </a:r>
            <a:r>
              <a:rPr lang="en-US" dirty="0" err="1" smtClean="0"/>
              <a:t>Arduino</a:t>
            </a:r>
            <a:r>
              <a:rPr lang="en-US" dirty="0" smtClean="0"/>
              <a:t> is based</a:t>
            </a:r>
          </a:p>
          <a:p>
            <a:r>
              <a:rPr lang="en-US" dirty="0" smtClean="0"/>
              <a:t>Note in particular </a:t>
            </a:r>
            <a:r>
              <a:rPr lang="en-US" dirty="0" err="1" smtClean="0">
                <a:solidFill>
                  <a:srgbClr val="F79646"/>
                </a:solidFill>
              </a:rPr>
              <a:t>avr-objdump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chemeClr val="accent6"/>
                </a:solidFill>
              </a:rPr>
              <a:t>avrdude</a:t>
            </a:r>
            <a:endParaRPr lang="en-US" dirty="0" smtClean="0">
              <a:solidFill>
                <a:schemeClr val="accent6"/>
              </a:solidFill>
            </a:endParaRPr>
          </a:p>
          <a:p>
            <a:pPr lvl="1"/>
            <a:r>
              <a:rPr lang="en-US" dirty="0" smtClean="0"/>
              <a:t>the latter mostly because it has a cool name (it can be used to shove machine code (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.hex</a:t>
            </a:r>
            <a:r>
              <a:rPr lang="en-US" dirty="0" smtClean="0"/>
              <a:t>) onto chip) </a:t>
            </a:r>
          </a:p>
          <a:p>
            <a:pPr lvl="2"/>
            <a:r>
              <a:rPr lang="en-US" dirty="0" smtClean="0"/>
              <a:t>DUDE means Downloader </a:t>
            </a:r>
            <a:r>
              <a:rPr lang="en-US" dirty="0" err="1" smtClean="0"/>
              <a:t>UploaDEr</a:t>
            </a:r>
            <a:r>
              <a:rPr lang="en-US" dirty="0" smtClean="0"/>
              <a:t> (a stretch)</a:t>
            </a:r>
          </a:p>
          <a:p>
            <a:r>
              <a:rPr lang="en-US" dirty="0" smtClean="0"/>
              <a:t>Running </a:t>
            </a:r>
            <a:r>
              <a:rPr lang="en-US" sz="2400" dirty="0" err="1" smtClean="0">
                <a:solidFill>
                  <a:srgbClr val="008000"/>
                </a:solidFill>
                <a:latin typeface="Courier"/>
                <a:cs typeface="Courier"/>
              </a:rPr>
              <a:t>avr-objdump</a:t>
            </a:r>
            <a:r>
              <a:rPr lang="en-US" dirty="0" smtClean="0"/>
              <a:t> on </a:t>
            </a:r>
            <a:r>
              <a:rPr lang="en-US" sz="2400" dirty="0" smtClean="0">
                <a:solidFill>
                  <a:srgbClr val="008000"/>
                </a:solidFill>
                <a:latin typeface="Courier"/>
                <a:cs typeface="Courier"/>
              </a:rPr>
              <a:t>.</a:t>
            </a:r>
            <a:r>
              <a:rPr lang="en-US" sz="2400" dirty="0" err="1" smtClean="0">
                <a:solidFill>
                  <a:srgbClr val="008000"/>
                </a:solidFill>
                <a:latin typeface="Courier"/>
                <a:cs typeface="Courier"/>
              </a:rPr>
              <a:t>o</a:t>
            </a:r>
            <a:r>
              <a:rPr lang="en-US" dirty="0" smtClean="0"/>
              <a:t> or </a:t>
            </a:r>
            <a:r>
              <a:rPr lang="en-US" sz="2400" dirty="0" smtClean="0">
                <a:solidFill>
                  <a:srgbClr val="008000"/>
                </a:solidFill>
                <a:latin typeface="Courier"/>
                <a:cs typeface="Courier"/>
              </a:rPr>
              <a:t>.elf</a:t>
            </a:r>
            <a:r>
              <a:rPr lang="en-US" dirty="0" smtClean="0"/>
              <a:t> files in your local </a:t>
            </a:r>
            <a:r>
              <a:rPr lang="en-US" sz="2400" dirty="0" err="1" smtClean="0">
                <a:solidFill>
                  <a:srgbClr val="3366FF"/>
                </a:solidFill>
                <a:latin typeface="Courier"/>
                <a:cs typeface="Courier"/>
              </a:rPr>
              <a:t>Arduino</a:t>
            </a:r>
            <a:r>
              <a:rPr lang="en-US" sz="2400" dirty="0" smtClean="0">
                <a:latin typeface="Courier"/>
                <a:cs typeface="Courier"/>
              </a:rPr>
              <a:t>/</a:t>
            </a:r>
            <a:r>
              <a:rPr lang="en-US" sz="2400" dirty="0" smtClean="0">
                <a:solidFill>
                  <a:srgbClr val="3366FF"/>
                </a:solidFill>
                <a:latin typeface="Courier"/>
                <a:cs typeface="Courier"/>
              </a:rPr>
              <a:t>build</a:t>
            </a:r>
            <a:r>
              <a:rPr lang="en-US" sz="2400" dirty="0" smtClean="0">
                <a:latin typeface="Courier"/>
                <a:cs typeface="Courier"/>
              </a:rPr>
              <a:t>/</a:t>
            </a:r>
            <a:r>
              <a:rPr lang="en-US" dirty="0" smtClean="0"/>
              <a:t> directory </a:t>
            </a:r>
            <a:r>
              <a:rPr lang="en-US" dirty="0" smtClean="0">
                <a:solidFill>
                  <a:srgbClr val="FF0000"/>
                </a:solidFill>
              </a:rPr>
              <a:t>disassembles</a:t>
            </a:r>
            <a:r>
              <a:rPr lang="en-US" dirty="0" smtClean="0"/>
              <a:t> code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-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d</a:t>
            </a:r>
            <a:r>
              <a:rPr lang="en-US" dirty="0" smtClean="0"/>
              <a:t> flag produces straight code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-S</a:t>
            </a:r>
            <a:r>
              <a:rPr lang="en-US" dirty="0" smtClean="0"/>
              <a:t> flag intersperses with commented C-like code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avr-objdump</a:t>
            </a:r>
            <a:r>
              <a:rPr lang="en-US" dirty="0" smtClean="0"/>
              <a:t> (man page)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/>
              <a:t>avr-objdump</a:t>
            </a:r>
            <a:r>
              <a:rPr lang="en-US" dirty="0" smtClean="0"/>
              <a:t> </a:t>
            </a:r>
            <a:r>
              <a:rPr lang="en-US" dirty="0"/>
              <a:t>- display information from object files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Options considered here:</a:t>
            </a:r>
          </a:p>
          <a:p>
            <a:pPr lvl="1"/>
            <a:r>
              <a:rPr lang="en-US" dirty="0" smtClean="0"/>
              <a:t>[-</a:t>
            </a:r>
            <a:r>
              <a:rPr lang="en-US" dirty="0"/>
              <a:t>d|--disassemble</a:t>
            </a:r>
            <a:r>
              <a:rPr lang="en-US" dirty="0" smtClean="0"/>
              <a:t>]</a:t>
            </a:r>
          </a:p>
          <a:p>
            <a:pPr lvl="1"/>
            <a:r>
              <a:rPr lang="en-US" dirty="0"/>
              <a:t>[-S|--source</a:t>
            </a:r>
            <a:r>
              <a:rPr lang="en-US" dirty="0" smtClean="0"/>
              <a:t>]</a:t>
            </a:r>
          </a:p>
          <a:p>
            <a:r>
              <a:rPr lang="en-US" b="1" dirty="0" err="1" smtClean="0"/>
              <a:t>avr-objdump</a:t>
            </a:r>
            <a:r>
              <a:rPr lang="en-US" dirty="0" smtClean="0"/>
              <a:t>  </a:t>
            </a:r>
            <a:r>
              <a:rPr lang="en-US" dirty="0"/>
              <a:t>displays  information  about  one  or  more object files.  </a:t>
            </a:r>
            <a:r>
              <a:rPr lang="en-US" dirty="0" smtClean="0"/>
              <a:t>The options </a:t>
            </a:r>
            <a:r>
              <a:rPr lang="en-US" dirty="0"/>
              <a:t>control what particular information to display.  This  </a:t>
            </a:r>
            <a:r>
              <a:rPr lang="en-US" dirty="0" smtClean="0"/>
              <a:t>information </a:t>
            </a:r>
            <a:r>
              <a:rPr lang="en-US" dirty="0"/>
              <a:t>is mostly useful to programmers who are working on the </a:t>
            </a:r>
            <a:r>
              <a:rPr lang="en-US" dirty="0" smtClean="0"/>
              <a:t>compilation tools</a:t>
            </a:r>
            <a:r>
              <a:rPr lang="en-US" dirty="0"/>
              <a:t>, </a:t>
            </a:r>
            <a:r>
              <a:rPr lang="en-US" i="1" dirty="0"/>
              <a:t>as opposed to programmers who just want their program to </a:t>
            </a:r>
            <a:r>
              <a:rPr lang="en-US" i="1" dirty="0" smtClean="0"/>
              <a:t>compile </a:t>
            </a:r>
            <a:r>
              <a:rPr lang="en-US" i="1" dirty="0"/>
              <a:t>and work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b="1" dirty="0" err="1"/>
              <a:t>objfile</a:t>
            </a:r>
            <a:r>
              <a:rPr lang="en-US" dirty="0"/>
              <a:t>...  are  the  object  files  to  be examined.  When you </a:t>
            </a:r>
            <a:r>
              <a:rPr lang="en-US" dirty="0" smtClean="0"/>
              <a:t>specify archives</a:t>
            </a:r>
            <a:r>
              <a:rPr lang="en-US" dirty="0"/>
              <a:t>, </a:t>
            </a:r>
            <a:r>
              <a:rPr lang="en-US" dirty="0" err="1"/>
              <a:t>objdump</a:t>
            </a:r>
            <a:r>
              <a:rPr lang="en-US" dirty="0"/>
              <a:t> shows information on each of the member object files.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06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.</a:t>
            </a:r>
            <a:r>
              <a:rPr lang="en-US" dirty="0" err="1" smtClean="0"/>
              <a:t>o</a:t>
            </a:r>
            <a:r>
              <a:rPr lang="en-US" dirty="0" smtClean="0"/>
              <a:t> or .elf?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dump either stuff in the </a:t>
            </a:r>
            <a:r>
              <a:rPr lang="en-US" sz="2400" dirty="0" smtClean="0">
                <a:solidFill>
                  <a:srgbClr val="008000"/>
                </a:solidFill>
                <a:latin typeface="Courier"/>
                <a:cs typeface="Courier"/>
              </a:rPr>
              <a:t>.</a:t>
            </a:r>
            <a:r>
              <a:rPr lang="en-US" sz="2400" dirty="0" err="1" smtClean="0">
                <a:solidFill>
                  <a:srgbClr val="008000"/>
                </a:solidFill>
                <a:latin typeface="Courier"/>
                <a:cs typeface="Courier"/>
              </a:rPr>
              <a:t>o</a:t>
            </a:r>
            <a:r>
              <a:rPr lang="en-US" dirty="0" smtClean="0"/>
              <a:t> file or the </a:t>
            </a:r>
            <a:r>
              <a:rPr lang="en-US" sz="2400" dirty="0" smtClean="0">
                <a:solidFill>
                  <a:srgbClr val="008000"/>
                </a:solidFill>
                <a:latin typeface="Courier"/>
                <a:cs typeface="Courier"/>
              </a:rPr>
              <a:t>.elf</a:t>
            </a:r>
            <a:r>
              <a:rPr lang="en-US" dirty="0" smtClean="0"/>
              <a:t> file</a:t>
            </a:r>
          </a:p>
          <a:p>
            <a:pPr lvl="1"/>
            <a:r>
              <a:rPr lang="en-US" dirty="0" smtClean="0"/>
              <a:t>the 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.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o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dirty="0" smtClean="0"/>
              <a:t>file contains just the pieces you programmed</a:t>
            </a:r>
          </a:p>
          <a:p>
            <a:pPr lvl="2"/>
            <a:r>
              <a:rPr lang="en-US" dirty="0" smtClean="0"/>
              <a:t>thus leaves out the code behind built-in functions</a:t>
            </a:r>
          </a:p>
          <a:p>
            <a:pPr lvl="1"/>
            <a:r>
              <a:rPr lang="en-US" dirty="0" smtClean="0"/>
              <a:t>the 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.elf</a:t>
            </a:r>
            <a:r>
              <a:rPr lang="en-US" dirty="0" smtClean="0"/>
              <a:t> file contains the rest of the </a:t>
            </a:r>
            <a:r>
              <a:rPr lang="en-US" dirty="0" err="1" smtClean="0"/>
              <a:t>ATMega</a:t>
            </a:r>
            <a:r>
              <a:rPr lang="en-US" dirty="0" smtClean="0"/>
              <a:t> interface</a:t>
            </a:r>
          </a:p>
          <a:p>
            <a:pPr lvl="1"/>
            <a:r>
              <a:rPr lang="en-US" dirty="0" smtClean="0"/>
              <a:t>so 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.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o</a:t>
            </a:r>
            <a:r>
              <a:rPr lang="en-US" dirty="0" smtClean="0"/>
              <a:t> output will be smaller, but lack full context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Simple Blink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16248"/>
            <a:ext cx="8229600" cy="1573147"/>
          </a:xfrm>
        </p:spPr>
        <p:txBody>
          <a:bodyPr/>
          <a:lstStyle/>
          <a:p>
            <a:r>
              <a:rPr lang="en-US" dirty="0" smtClean="0"/>
              <a:t>Look how small it is, when written in high-level human terms!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1175" y="945930"/>
            <a:ext cx="364771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const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LED=13;</a:t>
            </a:r>
          </a:p>
          <a:p>
            <a:endParaRPr lang="en-US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void setup()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pinMode(LED,OUTPUT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</a:p>
          <a:p>
            <a:endParaRPr lang="en-US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void loop()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digitalWrite(LED,HIGH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delay(250);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digitalWrite(LED,LOW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delay(500);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Compiled, in build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Compilation produces following in IDE message box:</a:t>
            </a:r>
          </a:p>
          <a:p>
            <a:pPr lvl="1"/>
            <a:r>
              <a:rPr lang="en-US" dirty="0" smtClean="0">
                <a:solidFill>
                  <a:srgbClr val="660066"/>
                </a:solidFill>
              </a:rPr>
              <a:t>Binary sketch size: 1,076 bytes (of a 30,720 byte maximum)</a:t>
            </a:r>
          </a:p>
          <a:p>
            <a:r>
              <a:rPr lang="en-US" dirty="0" smtClean="0"/>
              <a:t>Listing of build directory: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note file size in bytes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d</a:t>
            </a:r>
            <a:r>
              <a:rPr lang="en-US" dirty="0" smtClean="0"/>
              <a:t> file is list of header files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eep</a:t>
            </a:r>
            <a:r>
              <a:rPr lang="en-US" dirty="0" smtClean="0"/>
              <a:t> is about EEPROM data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o</a:t>
            </a:r>
            <a:r>
              <a:rPr lang="en-US" dirty="0" smtClean="0"/>
              <a:t> and .elf are compiled</a:t>
            </a:r>
          </a:p>
          <a:p>
            <a:pPr lvl="1"/>
            <a:r>
              <a:rPr lang="en-US" dirty="0" smtClean="0"/>
              <a:t>.hex is what is sent to chip</a:t>
            </a:r>
          </a:p>
          <a:p>
            <a:pPr lvl="2"/>
            <a:r>
              <a:rPr lang="en-US" dirty="0" smtClean="0"/>
              <a:t>note that the ASCII representation is at least 2× larger than binary version (e.g., 9C takes 2 bytes to write in ASCII, 1 byte in memory)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6264" y="2260671"/>
            <a:ext cx="90500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-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rw-r--r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--  1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239 Feb  3 08:42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simple_blink.cpp</a:t>
            </a:r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-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rw-r--r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--  1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1062 Feb  3 08:42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simple_blink.cpp.d</a:t>
            </a:r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-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rw-r--r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--  1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13 Feb  3 08:42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simple_blink.cpp.eep</a:t>
            </a:r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-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rwxr-xr-x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1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14061 Feb  3 08:42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simple_blink.cpp.elf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*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-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rw-r--r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--  1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3049 Feb  3 08:42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simple_blink.cpp.hex</a:t>
            </a:r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-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rw-r--r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--  1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tmurphy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3892 Feb  3 08:42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simple_blink.cpp.o</a:t>
            </a:r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</p:txBody>
      </p:sp>
      <p:cxnSp>
        <p:nvCxnSpPr>
          <p:cNvPr id="8" name="Elbow Connector 7"/>
          <p:cNvCxnSpPr/>
          <p:nvPr/>
        </p:nvCxnSpPr>
        <p:spPr>
          <a:xfrm flipV="1">
            <a:off x="3926490" y="3791457"/>
            <a:ext cx="539303" cy="381006"/>
          </a:xfrm>
          <a:prstGeom prst="bentConnector2">
            <a:avLst/>
          </a:prstGeom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008000"/>
                </a:solidFill>
                <a:latin typeface="Courier"/>
                <a:cs typeface="Courier"/>
              </a:rPr>
              <a:t>simple_blink.cpp</a:t>
            </a:r>
            <a:endParaRPr lang="en-US" sz="32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Basically what’s in the sketch, with </a:t>
            </a:r>
            <a:r>
              <a:rPr lang="en-US" i="1" dirty="0" smtClean="0"/>
              <a:t>some </a:t>
            </a:r>
            <a:r>
              <a:rPr lang="en-US" dirty="0" smtClean="0"/>
              <a:t>wrapping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9358" y="1697491"/>
            <a:ext cx="3647716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#include "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Arduino.h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"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void setup();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void loop();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const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LED=13;</a:t>
            </a:r>
          </a:p>
          <a:p>
            <a:endParaRPr lang="en-US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void setup()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pinMode(LED,OUTPUT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</a:p>
          <a:p>
            <a:endParaRPr lang="en-US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void loop()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digitalWrite(LED,HIGH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delay(250);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digitalWrite(LED,LOW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delay(500);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5688" y="1681339"/>
            <a:ext cx="6994222" cy="369332"/>
          </a:xfrm>
          <a:prstGeom prst="rect">
            <a:avLst/>
          </a:prstGeom>
          <a:solidFill>
            <a:srgbClr val="FCD5B5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pgm</a:t>
            </a:r>
            <a:r>
              <a:rPr lang="en-US" dirty="0" smtClean="0">
                <a:solidFill>
                  <a:srgbClr val="FF0000"/>
                </a:solidFill>
              </a:rPr>
              <a:t>               hex                      </a:t>
            </a:r>
            <a:r>
              <a:rPr lang="en-US" dirty="0" err="1" smtClean="0">
                <a:solidFill>
                  <a:srgbClr val="FF0000"/>
                </a:solidFill>
              </a:rPr>
              <a:t>cmd</a:t>
            </a:r>
            <a:r>
              <a:rPr lang="en-US" dirty="0" smtClean="0">
                <a:solidFill>
                  <a:srgbClr val="FF0000"/>
                </a:solidFill>
              </a:rPr>
              <a:t>            arguments                   ; comments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>
                <a:solidFill>
                  <a:srgbClr val="008000"/>
                </a:solidFill>
                <a:latin typeface="Courier"/>
                <a:cs typeface="Courier"/>
              </a:rPr>
              <a:t>avr-objdump</a:t>
            </a:r>
            <a:r>
              <a:rPr lang="en-US" sz="3200" dirty="0" smtClean="0">
                <a:solidFill>
                  <a:srgbClr val="008000"/>
                </a:solidFill>
                <a:latin typeface="Courier"/>
                <a:cs typeface="Courier"/>
              </a:rPr>
              <a:t> -</a:t>
            </a:r>
            <a:r>
              <a:rPr lang="en-US" sz="3200" dirty="0" err="1" smtClean="0">
                <a:solidFill>
                  <a:srgbClr val="008000"/>
                </a:solidFill>
                <a:latin typeface="Courier"/>
                <a:cs typeface="Courier"/>
              </a:rPr>
              <a:t>d</a:t>
            </a:r>
            <a:r>
              <a:rPr lang="en-US" dirty="0" smtClean="0"/>
              <a:t> on </a:t>
            </a:r>
            <a:r>
              <a:rPr lang="en-US" sz="3200" dirty="0" smtClean="0">
                <a:solidFill>
                  <a:srgbClr val="008000"/>
                </a:solidFill>
                <a:latin typeface="Courier"/>
                <a:cs typeface="Courier"/>
              </a:rPr>
              <a:t>.</a:t>
            </a:r>
            <a:r>
              <a:rPr lang="en-US" sz="3200" dirty="0" err="1" smtClean="0">
                <a:solidFill>
                  <a:srgbClr val="008000"/>
                </a:solidFill>
                <a:latin typeface="Courier"/>
                <a:cs typeface="Courier"/>
              </a:rPr>
              <a:t>o</a:t>
            </a:r>
            <a:r>
              <a:rPr lang="en-US" dirty="0" smtClean="0"/>
              <a:t>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241" y="4987397"/>
            <a:ext cx="8229600" cy="150199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Just the start of the 32-line file</a:t>
            </a:r>
          </a:p>
          <a:p>
            <a:r>
              <a:rPr lang="en-US" dirty="0" smtClean="0"/>
              <a:t>Entries are:</a:t>
            </a:r>
          </a:p>
          <a:p>
            <a:pPr lvl="1"/>
            <a:r>
              <a:rPr lang="en-US" dirty="0" smtClean="0"/>
              <a:t>program memory address; hex command; assembly command, arguments, comments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696364"/>
            <a:ext cx="6710591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simple_blink.cpp.o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:     file format elf32-avr</a:t>
            </a:r>
          </a:p>
          <a:p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Disassembly of section .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text.loop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:</a:t>
            </a:r>
          </a:p>
          <a:p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00000000 &lt;loop&gt;: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0:   8d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0x0D       ; 13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2:   61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0x01       ; 1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4:   0e 94 00 00     call    0       ; 0x0 &lt;loop&gt;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8:   6a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ef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0xFA       ; 250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a:   70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r23,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:   80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e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:   90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r25,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10:   0e 94 00 00     call    0       ; 0x0 &lt;loop&gt;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14:   8d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0x0D       ; 13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16:   60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18:   0e 94 00 00     call    0       ; 0x0 &lt;loop&gt;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>
                <a:solidFill>
                  <a:srgbClr val="008000"/>
                </a:solidFill>
                <a:latin typeface="Courier"/>
                <a:cs typeface="Courier"/>
              </a:rPr>
              <a:t>avr-objdump</a:t>
            </a:r>
            <a:r>
              <a:rPr lang="en-US" sz="3200" dirty="0" smtClean="0">
                <a:solidFill>
                  <a:srgbClr val="008000"/>
                </a:solidFill>
                <a:latin typeface="Courier"/>
                <a:cs typeface="Courier"/>
              </a:rPr>
              <a:t> -S</a:t>
            </a:r>
            <a:r>
              <a:rPr lang="en-US" dirty="0" smtClean="0"/>
              <a:t> on </a:t>
            </a:r>
            <a:r>
              <a:rPr lang="en-US" sz="3200" dirty="0" smtClean="0">
                <a:solidFill>
                  <a:srgbClr val="008000"/>
                </a:solidFill>
                <a:latin typeface="Courier"/>
                <a:cs typeface="Courier"/>
              </a:rPr>
              <a:t>.</a:t>
            </a:r>
            <a:r>
              <a:rPr lang="en-US" sz="3200" dirty="0" err="1" smtClean="0">
                <a:solidFill>
                  <a:srgbClr val="008000"/>
                </a:solidFill>
                <a:latin typeface="Courier"/>
                <a:cs typeface="Courier"/>
              </a:rPr>
              <a:t>o</a:t>
            </a:r>
            <a:r>
              <a:rPr lang="en-US" dirty="0" smtClean="0"/>
              <a:t>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07133"/>
            <a:ext cx="8229600" cy="98226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Now has C code interspersed; 49 lines in file</a:t>
            </a:r>
          </a:p>
          <a:p>
            <a:pPr lvl="1"/>
            <a:r>
              <a:rPr lang="en-US" dirty="0" smtClean="0"/>
              <a:t>but does not make sense on its own; 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call</a:t>
            </a:r>
            <a:r>
              <a:rPr lang="en-US" dirty="0" smtClean="0"/>
              <a:t> references wrong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634939"/>
            <a:ext cx="6710591" cy="50167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00000000 &lt;loop&gt;: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pinMode(LED,OUTPUT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void loop()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digitalWrite(LED,HIGH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0:   8d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0x0D       ; 13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2:   61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0x01       ; 1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4:   0e 94 00 00     call    0       ; 0x0 &lt;loop&gt;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delay(250);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8:   6a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ef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0xFA       ; 250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a:   70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r23,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c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:   80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e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:   90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r25,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10:   0e 94 00 00     call    0       ; 0x0 &lt;loop&gt;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digitalWrite(LED,LOW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14:   8d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0x0D       ; 13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16:   60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18:   0e 94 00 00     call    0       ; 0x0 &lt;loop&gt;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>
                <a:solidFill>
                  <a:srgbClr val="008000"/>
                </a:solidFill>
                <a:latin typeface="Courier"/>
                <a:cs typeface="Courier"/>
              </a:rPr>
              <a:t>avr-objdump</a:t>
            </a:r>
            <a:r>
              <a:rPr lang="en-US" sz="3200" dirty="0" smtClean="0">
                <a:solidFill>
                  <a:srgbClr val="008000"/>
                </a:solidFill>
                <a:latin typeface="Courier"/>
                <a:cs typeface="Courier"/>
              </a:rPr>
              <a:t> -</a:t>
            </a:r>
            <a:r>
              <a:rPr lang="en-US" sz="3200" dirty="0" err="1" smtClean="0">
                <a:solidFill>
                  <a:srgbClr val="008000"/>
                </a:solidFill>
                <a:latin typeface="Courier"/>
                <a:cs typeface="Courier"/>
              </a:rPr>
              <a:t>d</a:t>
            </a:r>
            <a:r>
              <a:rPr lang="en-US" dirty="0" smtClean="0"/>
              <a:t> on </a:t>
            </a:r>
            <a:r>
              <a:rPr lang="en-US" sz="3200" dirty="0" smtClean="0">
                <a:solidFill>
                  <a:srgbClr val="008000"/>
                </a:solidFill>
                <a:latin typeface="Courier"/>
                <a:cs typeface="Courier"/>
              </a:rPr>
              <a:t>.elf</a:t>
            </a:r>
            <a:r>
              <a:rPr lang="en-US" dirty="0" smtClean="0"/>
              <a:t>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50680"/>
            <a:ext cx="8229600" cy="2538715"/>
          </a:xfrm>
        </p:spPr>
        <p:txBody>
          <a:bodyPr/>
          <a:lstStyle/>
          <a:p>
            <a:r>
              <a:rPr lang="en-US" dirty="0" smtClean="0"/>
              <a:t>Now loop starts at memory location (program counter) 100 (hex)</a:t>
            </a:r>
          </a:p>
          <a:p>
            <a:pPr lvl="1"/>
            <a:r>
              <a:rPr lang="en-US" dirty="0" smtClean="0"/>
              <a:t>and calls to other routines no longer just address 0</a:t>
            </a:r>
          </a:p>
          <a:p>
            <a:pPr lvl="1"/>
            <a:r>
              <a:rPr lang="en-US" dirty="0" smtClean="0"/>
              <a:t>note useful comments for writes and delays</a:t>
            </a:r>
          </a:p>
          <a:p>
            <a:pPr lvl="1"/>
            <a:r>
              <a:rPr lang="en-US" dirty="0" smtClean="0"/>
              <a:t>note also extensive use of registers r22, r24, etc.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903692"/>
            <a:ext cx="781876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00000100 &lt;loop&gt;: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100:   8d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0x0D       ; 13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102:   61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0x01       ; 1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104:   0e 94 b5 01     call    0x36a   ; 0x36a &lt;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108:   6a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ef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0xFA       ; 250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10a:   70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r23,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10c:   80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10e:   90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r25,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110:   0e 94 e2 00     call    0x1c4   ; 0x1c4 &lt;delay&gt;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114:   8d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0x0D       ; 13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116:   60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118:   0e 94 b5 01     call    0x36a   ; 0x36a &lt;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&gt;</a:t>
            </a:r>
            <a:endParaRPr lang="en-US" sz="16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>
                <a:solidFill>
                  <a:srgbClr val="008000"/>
                </a:solidFill>
                <a:latin typeface="Courier"/>
                <a:cs typeface="Courier"/>
              </a:rPr>
              <a:t>avr-objdump</a:t>
            </a:r>
            <a:r>
              <a:rPr lang="en-US" sz="3200" dirty="0" smtClean="0">
                <a:solidFill>
                  <a:srgbClr val="008000"/>
                </a:solidFill>
                <a:latin typeface="Courier"/>
                <a:cs typeface="Courier"/>
              </a:rPr>
              <a:t> -S</a:t>
            </a:r>
            <a:r>
              <a:rPr lang="en-US" dirty="0" smtClean="0"/>
              <a:t> on </a:t>
            </a:r>
            <a:r>
              <a:rPr lang="en-US" sz="3200" dirty="0" smtClean="0">
                <a:solidFill>
                  <a:srgbClr val="008000"/>
                </a:solidFill>
                <a:latin typeface="Courier"/>
                <a:cs typeface="Courier"/>
              </a:rPr>
              <a:t>.elf</a:t>
            </a:r>
            <a:r>
              <a:rPr lang="en-US" dirty="0" smtClean="0"/>
              <a:t>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90511"/>
            <a:ext cx="8229600" cy="1047052"/>
          </a:xfrm>
        </p:spPr>
        <p:txBody>
          <a:bodyPr/>
          <a:lstStyle/>
          <a:p>
            <a:r>
              <a:rPr lang="en-US" dirty="0" smtClean="0"/>
              <a:t>Embedded C code</a:t>
            </a:r>
          </a:p>
          <a:p>
            <a:pPr lvl="1"/>
            <a:r>
              <a:rPr lang="en-US" dirty="0" smtClean="0"/>
              <a:t>note 500 delay is 1×256 + 244 (0x01F4)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709322"/>
            <a:ext cx="7818767" cy="50167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void loop()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digitalWrite(LED,HIGH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100:   8d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0x0D       ; 13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102:   61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0x01       ; 1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104:   0e 94 b5 01     call    0x36a   ; 0x36a &lt;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delay(250);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108:   6a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ef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0xFA       ; 250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10a:   70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r23,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10c:   80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10e:   90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r25,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110:   0e 94 e2 00     call    0x1c4   ; 0x1c4 &lt;delay&gt;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digitalWrite(LED,LOW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114:   8d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0x0D       ; 13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116:   60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118:   0e 94 b5 01     call    0x36a   ; 0x36a &lt;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delay(500);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11c:   64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ef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0xF4       ; 244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11e:   71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r23, 0x01       ; 1</a:t>
            </a:r>
          </a:p>
          <a:p>
            <a:endParaRPr lang="en-US" sz="16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look at .hex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8855"/>
            <a:ext cx="8229600" cy="2604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Snippet of ASCII .hex file around sections displayed on previous four slides</a:t>
            </a:r>
          </a:p>
          <a:p>
            <a:pPr lvl="1"/>
            <a:r>
              <a:rPr lang="en-US" dirty="0" smtClean="0"/>
              <a:t>first: how many bytes in line (2 hex characters/byte)</a:t>
            </a:r>
          </a:p>
          <a:p>
            <a:pPr lvl="1"/>
            <a:r>
              <a:rPr lang="en-US" dirty="0" smtClean="0"/>
              <a:t>next, program counter for 1</a:t>
            </a:r>
            <a:r>
              <a:rPr lang="en-US" baseline="30000" dirty="0" smtClean="0"/>
              <a:t>st</a:t>
            </a:r>
            <a:r>
              <a:rPr lang="en-US" dirty="0" smtClean="0"/>
              <a:t> instr. in line: </a:t>
            </a:r>
            <a:r>
              <a:rPr lang="en-US" dirty="0" smtClean="0">
                <a:solidFill>
                  <a:srgbClr val="660066"/>
                </a:solidFill>
              </a:rPr>
              <a:t>0100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660066"/>
                </a:solidFill>
              </a:rPr>
              <a:t>0110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660066"/>
                </a:solidFill>
              </a:rPr>
              <a:t>0120</a:t>
            </a:r>
          </a:p>
          <a:p>
            <a:pPr lvl="1"/>
            <a:r>
              <a:rPr lang="en-US" dirty="0" smtClean="0"/>
              <a:t>then 00, then, instructions, like: </a:t>
            </a:r>
            <a:r>
              <a:rPr lang="en-US" dirty="0" smtClean="0">
                <a:solidFill>
                  <a:srgbClr val="FF0000"/>
                </a:solidFill>
              </a:rPr>
              <a:t>8DE0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3366FF"/>
                </a:solidFill>
              </a:rPr>
              <a:t>61E0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D60AD3"/>
                </a:solidFill>
              </a:rPr>
              <a:t>0E94B501</a:t>
            </a:r>
          </a:p>
          <a:p>
            <a:pPr lvl="2"/>
            <a:r>
              <a:rPr lang="en-US" dirty="0" smtClean="0"/>
              <a:t>just contents of assembly, in hex terms</a:t>
            </a:r>
          </a:p>
          <a:p>
            <a:pPr lvl="1"/>
            <a:r>
              <a:rPr lang="en-US" dirty="0" smtClean="0"/>
              <a:t>checksum at end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955524"/>
            <a:ext cx="61411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:10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0100</a:t>
            </a:r>
            <a:r>
              <a:rPr lang="en-US" dirty="0" smtClean="0">
                <a:solidFill>
                  <a:schemeClr val="accent6"/>
                </a:solidFill>
                <a:latin typeface="Courier"/>
                <a:cs typeface="Courier"/>
              </a:rPr>
              <a:t>00</a:t>
            </a:r>
            <a:r>
              <a:rPr lang="en-US" dirty="0" smtClean="0">
                <a:solidFill>
                  <a:srgbClr val="FF0000"/>
                </a:solidFill>
                <a:latin typeface="Courier"/>
                <a:cs typeface="Courier"/>
              </a:rPr>
              <a:t>8DE0</a:t>
            </a:r>
            <a:r>
              <a:rPr lang="en-US" dirty="0" smtClean="0">
                <a:solidFill>
                  <a:srgbClr val="3366FF"/>
                </a:solidFill>
                <a:latin typeface="Courier"/>
                <a:cs typeface="Courier"/>
              </a:rPr>
              <a:t>61E0</a:t>
            </a:r>
            <a:r>
              <a:rPr lang="en-US" dirty="0" smtClean="0">
                <a:solidFill>
                  <a:srgbClr val="D60AD3"/>
                </a:solidFill>
                <a:latin typeface="Courier"/>
                <a:cs typeface="Courier"/>
              </a:rPr>
              <a:t>0E94B501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6AEF70E080E090E0</a:t>
            </a:r>
            <a:r>
              <a:rPr lang="en-US" dirty="0" smtClean="0">
                <a:latin typeface="Courier"/>
                <a:cs typeface="Courier"/>
              </a:rPr>
              <a:t>70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:10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0110</a:t>
            </a:r>
            <a:r>
              <a:rPr lang="en-US" dirty="0" smtClean="0">
                <a:solidFill>
                  <a:srgbClr val="F79646"/>
                </a:solidFill>
                <a:latin typeface="Courier"/>
                <a:cs typeface="Courier"/>
              </a:rPr>
              <a:t>00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0E94E2008DE060E00E94B50164EF71E0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B2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:10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0120</a:t>
            </a:r>
            <a:r>
              <a:rPr lang="en-US" dirty="0" smtClean="0">
                <a:solidFill>
                  <a:srgbClr val="F79646"/>
                </a:solidFill>
                <a:latin typeface="Courier"/>
                <a:cs typeface="Courier"/>
              </a:rPr>
              <a:t>00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80E090E00E94E20008958DE061E00E94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8E</a:t>
            </a:r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019" y="4483454"/>
            <a:ext cx="781876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100:   </a:t>
            </a:r>
            <a:r>
              <a:rPr lang="en-US" sz="1600" dirty="0" smtClean="0">
                <a:solidFill>
                  <a:srgbClr val="FF0000"/>
                </a:solidFill>
                <a:latin typeface="Courier"/>
                <a:cs typeface="Courier"/>
              </a:rPr>
              <a:t>8d e0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0x0D       ; 13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102:   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61 e0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0x01       ; 1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104:   </a:t>
            </a:r>
            <a:r>
              <a:rPr lang="en-US" sz="1600" dirty="0" smtClean="0">
                <a:solidFill>
                  <a:srgbClr val="D60AD3"/>
                </a:solidFill>
                <a:latin typeface="Courier"/>
                <a:cs typeface="Courier"/>
              </a:rPr>
              <a:t>0e 94 b5 01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call    0x36a   ; 0x36a &lt;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108:   6a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ef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r22, 0xFA       ; 250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10a:   70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r23,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10c:   80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r24,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10e:   90 e0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r25, 0x00       ;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110:   0e 94 e2 00     call    0x1c4   ; 0x1c4 &lt;delay&gt;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Counting bytes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74796"/>
            <a:ext cx="8229600" cy="5814599"/>
          </a:xfrm>
        </p:spPr>
        <p:txBody>
          <a:bodyPr>
            <a:normAutofit/>
          </a:bodyPr>
          <a:lstStyle/>
          <a:p>
            <a:r>
              <a:rPr lang="en-US" dirty="0" smtClean="0"/>
              <a:t>The end of the hex file looks like: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And the corresponding assembly: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last 4 bytes on penultimate line; note </a:t>
            </a:r>
            <a:r>
              <a:rPr lang="en-US" dirty="0" smtClean="0">
                <a:solidFill>
                  <a:srgbClr val="008000"/>
                </a:solidFill>
              </a:rPr>
              <a:t>04</a:t>
            </a:r>
            <a:r>
              <a:rPr lang="en-US" dirty="0" smtClean="0"/>
              <a:t> leader (4 bytes)</a:t>
            </a:r>
          </a:p>
          <a:p>
            <a:pPr lvl="2"/>
            <a:r>
              <a:rPr lang="en-US" dirty="0" smtClean="0"/>
              <a:t>normal (full) line has 16 bytes (hex 0x</a:t>
            </a:r>
            <a:r>
              <a:rPr lang="en-US" dirty="0" smtClean="0">
                <a:solidFill>
                  <a:srgbClr val="008000"/>
                </a:solidFill>
              </a:rPr>
              <a:t>10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67 full-size lines is 1072 bytes, plus four at end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1076</a:t>
            </a:r>
            <a:r>
              <a:rPr lang="en-US" dirty="0" smtClean="0">
                <a:sym typeface="Wingdings"/>
              </a:rPr>
              <a:t> bytes</a:t>
            </a:r>
          </a:p>
          <a:p>
            <a:pPr lvl="2"/>
            <a:r>
              <a:rPr lang="en-US" dirty="0" smtClean="0">
                <a:sym typeface="Wingdings"/>
              </a:rPr>
              <a:t>Recall: Binary sketch size: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1,076</a:t>
            </a:r>
            <a:r>
              <a:rPr lang="en-US" dirty="0" smtClean="0">
                <a:sym typeface="Wingdings"/>
              </a:rPr>
              <a:t> bytes (of a 30,720 byte maximum)</a:t>
            </a:r>
          </a:p>
          <a:p>
            <a:r>
              <a:rPr lang="en-US" dirty="0" smtClean="0">
                <a:sym typeface="Wingdings"/>
              </a:rPr>
              <a:t>Last line in hex file likely a standard ending sequence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8626" y="1179831"/>
            <a:ext cx="61411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:10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0420</a:t>
            </a:r>
            <a:r>
              <a:rPr lang="en-US" dirty="0" smtClean="0">
                <a:solidFill>
                  <a:srgbClr val="F79646"/>
                </a:solidFill>
                <a:latin typeface="Courier"/>
                <a:cs typeface="Courier"/>
              </a:rPr>
              <a:t>00</a:t>
            </a:r>
            <a:r>
              <a:rPr lang="en-US" dirty="0" smtClean="0">
                <a:solidFill>
                  <a:srgbClr val="3366FF"/>
                </a:solidFill>
                <a:latin typeface="Courier"/>
                <a:cs typeface="Courier"/>
              </a:rPr>
              <a:t>D0E00E9480002097E1F30E940000F9CF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05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:04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0430</a:t>
            </a:r>
            <a:r>
              <a:rPr lang="en-US" dirty="0" smtClean="0">
                <a:solidFill>
                  <a:schemeClr val="accent6"/>
                </a:solidFill>
                <a:latin typeface="Courier"/>
                <a:cs typeface="Courier"/>
              </a:rPr>
              <a:t>00</a:t>
            </a:r>
            <a:r>
              <a:rPr lang="en-US" dirty="0" smtClean="0">
                <a:solidFill>
                  <a:srgbClr val="3366FF"/>
                </a:solidFill>
                <a:latin typeface="Courier"/>
                <a:cs typeface="Courier"/>
              </a:rPr>
              <a:t>F894FFCF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6E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:00000001FF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690" y="2682134"/>
            <a:ext cx="90500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42a:   0e 94 00 00     call    0       ; 0x0 &lt;__vectors&gt;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42e:   f9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cf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rjmp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.-14            ; 0x422 &lt;main+0x10&gt;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00000430 &lt;_exit&gt;: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430:   f8 94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cli</a:t>
            </a:r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00000432 &lt;__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stop_program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&gt;: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432:   ff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cf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     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rjmp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  .-2             ; 0x432 &lt;__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stop_program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Great, but what does it </a:t>
            </a:r>
            <a:r>
              <a:rPr lang="en-US" i="1" dirty="0" smtClean="0"/>
              <a:t>mean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5524"/>
            <a:ext cx="8616640" cy="5533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We’ve seen some patterns, and seen assembly code</a:t>
            </a:r>
          </a:p>
          <a:p>
            <a:pPr lvl="1"/>
            <a:r>
              <a:rPr lang="en-US" dirty="0" smtClean="0"/>
              <a:t>but what do we make of it?</a:t>
            </a:r>
          </a:p>
          <a:p>
            <a:r>
              <a:rPr lang="en-US" dirty="0" smtClean="0"/>
              <a:t>See Chapter 32 of </a:t>
            </a:r>
            <a:r>
              <a:rPr lang="en-US" dirty="0" err="1" smtClean="0"/>
              <a:t>ATMega</a:t>
            </a:r>
            <a:r>
              <a:rPr lang="en-US" dirty="0" smtClean="0"/>
              <a:t> datasheet, pp. 537–539</a:t>
            </a:r>
          </a:p>
          <a:p>
            <a:pPr lvl="1"/>
            <a:r>
              <a:rPr lang="en-US" dirty="0" smtClean="0"/>
              <a:t>or </a:t>
            </a:r>
            <a:r>
              <a:rPr lang="en-US" dirty="0" smtClean="0">
                <a:hlinkClick r:id="rId2"/>
              </a:rPr>
              <a:t>http://en.wikipedia.org/wiki/Atmel_AVR_instruction_set</a:t>
            </a:r>
            <a:endParaRPr lang="en-US" dirty="0" smtClean="0"/>
          </a:p>
          <a:p>
            <a:r>
              <a:rPr lang="en-US" dirty="0" smtClean="0"/>
              <a:t>But won’t learn without a lot of effort</a:t>
            </a:r>
          </a:p>
          <a:p>
            <a:r>
              <a:rPr lang="en-US" dirty="0" smtClean="0"/>
              <a:t>Some examples:</a:t>
            </a:r>
          </a:p>
          <a:p>
            <a:pPr lvl="1"/>
            <a:r>
              <a:rPr lang="en-US" dirty="0" smtClean="0"/>
              <a:t>in the copied code, we really only saw LDI and CALL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LDI puts contents of byte K (2</a:t>
            </a:r>
            <a:r>
              <a:rPr lang="en-US" baseline="30000" dirty="0" smtClean="0"/>
              <a:t>nd</a:t>
            </a:r>
            <a:r>
              <a:rPr lang="en-US" dirty="0" smtClean="0"/>
              <a:t> arg.) into register Rd (1</a:t>
            </a:r>
            <a:r>
              <a:rPr lang="en-US" baseline="30000" dirty="0" smtClean="0"/>
              <a:t>st</a:t>
            </a:r>
            <a:r>
              <a:rPr lang="en-US" dirty="0" smtClean="0"/>
              <a:t> arg.)</a:t>
            </a:r>
          </a:p>
          <a:p>
            <a:pPr lvl="1"/>
            <a:r>
              <a:rPr lang="en-US" dirty="0" smtClean="0"/>
              <a:t>CALL loads K (only arg.) into PC (program counter)</a:t>
            </a:r>
          </a:p>
          <a:p>
            <a:pPr lvl="2"/>
            <a:r>
              <a:rPr lang="en-US" dirty="0" smtClean="0"/>
              <a:t>so next operation takes place there; saves place for call origin</a:t>
            </a:r>
          </a:p>
          <a:p>
            <a:pPr lvl="1"/>
            <a:r>
              <a:rPr lang="en-US" dirty="0" smtClean="0"/>
              <a:t>note info on how many clock cycles are taken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30" y="4167242"/>
            <a:ext cx="9093200" cy="2946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30" y="4435146"/>
            <a:ext cx="9083040" cy="1930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30" y="4588082"/>
            <a:ext cx="9093200" cy="193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Assembly Code into C Sketch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Arduino</a:t>
            </a:r>
            <a:r>
              <a:rPr lang="en-US" dirty="0" smtClean="0"/>
              <a:t> interface provides a means to do this</a:t>
            </a:r>
          </a:p>
          <a:p>
            <a:pPr lvl="1"/>
            <a:r>
              <a:rPr lang="en-US" dirty="0" smtClean="0">
                <a:cs typeface="Calibri"/>
              </a:rPr>
              <a:t>via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asm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()</a:t>
            </a:r>
            <a:r>
              <a:rPr lang="en-US" dirty="0" smtClean="0"/>
              <a:t> command</a:t>
            </a:r>
          </a:p>
          <a:p>
            <a:r>
              <a:rPr lang="en-US" dirty="0" smtClean="0"/>
              <a:t>Can send digital values directly to port</a:t>
            </a:r>
          </a:p>
          <a:p>
            <a:r>
              <a:rPr lang="en-US" dirty="0" smtClean="0"/>
              <a:t>Why would you do this?</a:t>
            </a:r>
          </a:p>
          <a:p>
            <a:pPr lvl="1"/>
            <a:r>
              <a:rPr lang="en-US" dirty="0" smtClean="0"/>
              <a:t>consider that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()</a:t>
            </a:r>
            <a:r>
              <a:rPr lang="en-US" dirty="0" smtClean="0"/>
              <a:t> takes &gt; 60 clock cycles</a:t>
            </a:r>
          </a:p>
          <a:p>
            <a:pPr lvl="2"/>
            <a:r>
              <a:rPr lang="en-US" dirty="0" smtClean="0"/>
              <a:t>maybe you need faster action</a:t>
            </a:r>
          </a:p>
          <a:p>
            <a:pPr lvl="2"/>
            <a:r>
              <a:rPr lang="en-US" dirty="0" smtClean="0"/>
              <a:t>maybe you need several pins to come on simultaneously</a:t>
            </a:r>
          </a:p>
          <a:p>
            <a:pPr lvl="1"/>
            <a:r>
              <a:rPr lang="en-US" dirty="0" smtClean="0"/>
              <a:t>might need delays shorter than 1 </a:t>
            </a:r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s</a:t>
            </a:r>
          </a:p>
          <a:p>
            <a:pPr lvl="2"/>
            <a:r>
              <a:rPr lang="en-US" dirty="0" smtClean="0"/>
              <a:t>insert </a:t>
            </a:r>
            <a:r>
              <a:rPr lang="en-US" sz="1800" dirty="0" err="1" smtClean="0">
                <a:solidFill>
                  <a:srgbClr val="008000"/>
                </a:solidFill>
                <a:latin typeface="Courier"/>
                <a:cs typeface="Courier"/>
              </a:rPr>
              <a:t>nop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dirty="0" smtClean="0"/>
              <a:t>(no operation) commands, taking 1 cycle each</a:t>
            </a:r>
          </a:p>
          <a:p>
            <a:pPr lvl="1"/>
            <a:r>
              <a:rPr lang="en-US" dirty="0" smtClean="0"/>
              <a:t>might need to squeeze code to fit into flash memory</a:t>
            </a:r>
          </a:p>
          <a:p>
            <a:pPr lvl="2"/>
            <a:r>
              <a:rPr lang="en-US" dirty="0" smtClean="0"/>
              <a:t>direct low-level control without bells &amp; whistles is more compact</a:t>
            </a:r>
          </a:p>
          <a:p>
            <a:r>
              <a:rPr lang="en-US" dirty="0" smtClean="0"/>
              <a:t>Why </a:t>
            </a:r>
            <a:r>
              <a:rPr lang="en-US" i="1" dirty="0" smtClean="0"/>
              <a:t>wouldn’t</a:t>
            </a:r>
            <a:r>
              <a:rPr lang="en-US" dirty="0" smtClean="0"/>
              <a:t> you do this?</a:t>
            </a:r>
          </a:p>
          <a:p>
            <a:pPr lvl="1"/>
            <a:r>
              <a:rPr lang="en-US" dirty="0" smtClean="0"/>
              <a:t>lose portability, harder to understand code, mistake prone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Port Manipulation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actually do this </a:t>
            </a:r>
            <a:r>
              <a:rPr lang="en-US" i="1" dirty="0" smtClean="0">
                <a:solidFill>
                  <a:schemeClr val="accent6"/>
                </a:solidFill>
              </a:rPr>
              <a:t>without </a:t>
            </a:r>
            <a:r>
              <a:rPr lang="en-US" dirty="0" smtClean="0"/>
              <a:t>going all the way to assembly language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http://arduino.cc/en/Reference/PortManipulation</a:t>
            </a:r>
            <a:endParaRPr lang="en-US" dirty="0" smtClean="0"/>
          </a:p>
          <a:p>
            <a:pPr lvl="1"/>
            <a:r>
              <a:rPr lang="en-US" dirty="0" smtClean="0"/>
              <a:t>PORTD maps to pins 0−7 on </a:t>
            </a:r>
            <a:r>
              <a:rPr lang="en-US" dirty="0" err="1" smtClean="0"/>
              <a:t>Arduino</a:t>
            </a:r>
            <a:endParaRPr lang="en-US" dirty="0" smtClean="0"/>
          </a:p>
          <a:p>
            <a:pPr lvl="1"/>
            <a:r>
              <a:rPr lang="en-US" dirty="0" smtClean="0"/>
              <a:t>PORTB (0:5) maps to pins 8−13 on </a:t>
            </a:r>
            <a:r>
              <a:rPr lang="en-US" dirty="0" err="1" smtClean="0"/>
              <a:t>Arduino</a:t>
            </a:r>
            <a:endParaRPr lang="en-US" dirty="0" smtClean="0"/>
          </a:p>
          <a:p>
            <a:pPr lvl="1"/>
            <a:r>
              <a:rPr lang="en-US" dirty="0" smtClean="0"/>
              <a:t>PORTC (0:5) maps to analog pins 0−5</a:t>
            </a:r>
          </a:p>
          <a:p>
            <a:pPr lvl="1"/>
            <a:r>
              <a:rPr lang="en-US" dirty="0" smtClean="0"/>
              <a:t>Each (D/B/C) has three registers to access; e.g., for port D:</a:t>
            </a:r>
          </a:p>
          <a:p>
            <a:pPr lvl="2"/>
            <a:r>
              <a:rPr lang="en-US" dirty="0" smtClean="0">
                <a:solidFill>
                  <a:schemeClr val="accent6"/>
                </a:solidFill>
              </a:rPr>
              <a:t>DDRD</a:t>
            </a:r>
            <a:r>
              <a:rPr lang="en-US" dirty="0" smtClean="0"/>
              <a:t>: direction: 11010010 has pins 1, 4, 6, 7 as output</a:t>
            </a:r>
          </a:p>
          <a:p>
            <a:pPr lvl="3"/>
            <a:r>
              <a:rPr lang="en-US" dirty="0" smtClean="0"/>
              <a:t>must keep pin 0 as input, pin 1 as output if Serial is used</a:t>
            </a:r>
          </a:p>
          <a:p>
            <a:pPr lvl="2"/>
            <a:r>
              <a:rPr lang="en-US" dirty="0" smtClean="0">
                <a:solidFill>
                  <a:srgbClr val="F79646"/>
                </a:solidFill>
              </a:rPr>
              <a:t>PORTD</a:t>
            </a:r>
            <a:r>
              <a:rPr lang="en-US" dirty="0" smtClean="0"/>
              <a:t>: read/write values (can </a:t>
            </a:r>
            <a:r>
              <a:rPr lang="en-US" dirty="0" smtClean="0">
                <a:solidFill>
                  <a:srgbClr val="660066"/>
                </a:solidFill>
              </a:rPr>
              <a:t>probe</a:t>
            </a:r>
            <a:r>
              <a:rPr lang="en-US" dirty="0" smtClean="0"/>
              <a:t> PORTD as well as </a:t>
            </a:r>
            <a:r>
              <a:rPr lang="en-US" dirty="0" smtClean="0">
                <a:solidFill>
                  <a:srgbClr val="660066"/>
                </a:solidFill>
              </a:rPr>
              <a:t>set </a:t>
            </a:r>
            <a:r>
              <a:rPr lang="en-US" dirty="0" smtClean="0"/>
              <a:t>it)</a:t>
            </a:r>
          </a:p>
          <a:p>
            <a:pPr lvl="2"/>
            <a:r>
              <a:rPr lang="en-US" dirty="0" smtClean="0">
                <a:solidFill>
                  <a:srgbClr val="F79646"/>
                </a:solidFill>
              </a:rPr>
              <a:t>PIND</a:t>
            </a:r>
            <a:r>
              <a:rPr lang="en-US" dirty="0" smtClean="0"/>
              <a:t>: read values (cannot </a:t>
            </a:r>
            <a:r>
              <a:rPr lang="en-US" dirty="0" smtClean="0">
                <a:solidFill>
                  <a:srgbClr val="660066"/>
                </a:solidFill>
              </a:rPr>
              <a:t>set</a:t>
            </a:r>
            <a:r>
              <a:rPr lang="en-US" dirty="0" smtClean="0"/>
              <a:t> it)</a:t>
            </a:r>
          </a:p>
          <a:p>
            <a:pPr lvl="1"/>
            <a:r>
              <a:rPr lang="en-US" dirty="0" smtClean="0"/>
              <a:t>So DDR replaces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pinMode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()</a:t>
            </a:r>
          </a:p>
          <a:p>
            <a:pPr lvl="1"/>
            <a:r>
              <a:rPr lang="en-US" dirty="0" smtClean="0"/>
              <a:t>writing PORTD = B01010010 puts pins 6, 4, 1 HIGH at once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Hard-coded Outputs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32672"/>
            <a:ext cx="8229600" cy="225672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Serial-friendly, and sets pin 4 (D:4) as output</a:t>
            </a:r>
          </a:p>
          <a:p>
            <a:r>
              <a:rPr lang="en-US" dirty="0" smtClean="0"/>
              <a:t>Uses bitwise logic AND, OR, and NOT to set pin values</a:t>
            </a:r>
          </a:p>
          <a:p>
            <a:pPr lvl="1"/>
            <a:r>
              <a:rPr lang="en-US" dirty="0" smtClean="0"/>
              <a:t>virtue of this is that it leaves other pin values undisturbed</a:t>
            </a:r>
          </a:p>
          <a:p>
            <a:r>
              <a:rPr lang="en-US" dirty="0" smtClean="0"/>
              <a:t>Sketch compiles to 676 bytes</a:t>
            </a:r>
          </a:p>
          <a:p>
            <a:pPr lvl="1"/>
            <a:r>
              <a:rPr lang="en-US" dirty="0" smtClean="0"/>
              <a:t>compare to 1076 using </a:t>
            </a:r>
            <a:r>
              <a:rPr lang="en-US" dirty="0" err="1" smtClean="0"/>
              <a:t>Arduino</a:t>
            </a:r>
            <a:r>
              <a:rPr lang="en-US" dirty="0" smtClean="0"/>
              <a:t> commands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6508" y="816351"/>
            <a:ext cx="309362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void setup()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DDRD |= B00010010;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</a:p>
          <a:p>
            <a:endParaRPr lang="en-US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void loop()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PORTD |= B00010000;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delay(250);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PORTD &amp;= B11101111;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delay(500);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Flexible Coding of Same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31247"/>
            <a:ext cx="8229600" cy="21581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Again sets port D to be Serial-friendly and pin 4 as output</a:t>
            </a:r>
          </a:p>
          <a:p>
            <a:r>
              <a:rPr lang="en-US" dirty="0" smtClean="0"/>
              <a:t>Still 676 bytes (no penalty for flexibility)</a:t>
            </a:r>
          </a:p>
          <a:p>
            <a:pPr lvl="1"/>
            <a:r>
              <a:rPr lang="en-US" dirty="0" smtClean="0"/>
              <a:t>compiles to same actions, but now easier to modify</a:t>
            </a:r>
          </a:p>
          <a:p>
            <a:pPr lvl="1"/>
            <a:r>
              <a:rPr lang="en-US" dirty="0" smtClean="0"/>
              <a:t>compiles to 474 bytes without delay functions</a:t>
            </a:r>
          </a:p>
          <a:p>
            <a:pPr lvl="1"/>
            <a:r>
              <a:rPr lang="en-US" dirty="0" smtClean="0"/>
              <a:t>adding back </a:t>
            </a:r>
            <a:r>
              <a:rPr lang="en-US" sz="2162" dirty="0" err="1" smtClean="0">
                <a:solidFill>
                  <a:srgbClr val="008000"/>
                </a:solidFill>
                <a:latin typeface="Courier"/>
                <a:cs typeface="Courier"/>
              </a:rPr>
              <a:t>pinMode</a:t>
            </a:r>
            <a:r>
              <a:rPr lang="en-US" sz="2162" dirty="0" smtClean="0">
                <a:solidFill>
                  <a:srgbClr val="008000"/>
                </a:solidFill>
                <a:latin typeface="Courier"/>
                <a:cs typeface="Courier"/>
              </a:rPr>
              <a:t>()</a:t>
            </a:r>
            <a:r>
              <a:rPr lang="en-US" dirty="0" smtClean="0"/>
              <a:t>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896 bytes</a:t>
            </a:r>
          </a:p>
          <a:p>
            <a:pPr lvl="1"/>
            <a:r>
              <a:rPr lang="en-US" dirty="0" smtClean="0">
                <a:sym typeface="Wingdings"/>
              </a:rPr>
              <a:t>then restoring </a:t>
            </a:r>
            <a:r>
              <a:rPr lang="en-US" sz="2162" dirty="0" err="1" smtClean="0">
                <a:solidFill>
                  <a:srgbClr val="008000"/>
                </a:solidFill>
                <a:latin typeface="Courier"/>
                <a:cs typeface="Courier"/>
                <a:sym typeface="Wingdings"/>
              </a:rPr>
              <a:t>digitalWrite</a:t>
            </a:r>
            <a:r>
              <a:rPr lang="en-US" sz="2162" dirty="0" smtClean="0">
                <a:solidFill>
                  <a:srgbClr val="008000"/>
                </a:solidFill>
                <a:latin typeface="Courier"/>
                <a:cs typeface="Courier"/>
                <a:sym typeface="Wingdings"/>
              </a:rPr>
              <a:t>()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1076 bytes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668706"/>
            <a:ext cx="4494239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const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OUTBIT=4;</a:t>
            </a:r>
          </a:p>
          <a:p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void setup()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DDRD = B00000010 | (1 &lt;&lt; OUTBIT);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void loop()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PORTD |= (1 &lt;&lt; OUTBIT);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delay(250);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PORTD &amp;= ~(1 &lt;&lt; OUTBIT);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delay(500);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Resulting Assembly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07674"/>
            <a:ext cx="8419526" cy="238172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Tiny commands </a:t>
            </a:r>
          </a:p>
          <a:p>
            <a:pPr lvl="1"/>
            <a:r>
              <a:rPr lang="en-US" dirty="0" smtClean="0"/>
              <a:t>load (</a:t>
            </a:r>
            <a:r>
              <a:rPr lang="en-US" dirty="0" smtClean="0">
                <a:solidFill>
                  <a:schemeClr val="accent6"/>
                </a:solidFill>
              </a:rPr>
              <a:t>LDI</a:t>
            </a:r>
            <a:r>
              <a:rPr lang="en-US" dirty="0" smtClean="0"/>
              <a:t>) B00010010 (0x12) into r24 (register 24)</a:t>
            </a:r>
          </a:p>
          <a:p>
            <a:pPr lvl="1"/>
            <a:r>
              <a:rPr lang="en-US" dirty="0" smtClean="0"/>
              <a:t>write r24 out (</a:t>
            </a:r>
            <a:r>
              <a:rPr lang="en-US" dirty="0" smtClean="0">
                <a:solidFill>
                  <a:srgbClr val="F79646"/>
                </a:solidFill>
              </a:rPr>
              <a:t>OUT</a:t>
            </a:r>
            <a:r>
              <a:rPr lang="en-US" dirty="0" smtClean="0"/>
              <a:t>) to port 0x0a (see </a:t>
            </a:r>
            <a:r>
              <a:rPr lang="en-US" dirty="0" err="1" smtClean="0"/>
              <a:t>ATMega</a:t>
            </a:r>
            <a:r>
              <a:rPr lang="en-US" dirty="0" smtClean="0"/>
              <a:t> register summary)</a:t>
            </a:r>
          </a:p>
          <a:p>
            <a:pPr lvl="1"/>
            <a:r>
              <a:rPr lang="en-US" dirty="0" smtClean="0"/>
              <a:t>set 4</a:t>
            </a:r>
            <a:r>
              <a:rPr lang="en-US" baseline="30000" dirty="0" smtClean="0"/>
              <a:t>th</a:t>
            </a:r>
            <a:r>
              <a:rPr lang="en-US" dirty="0" smtClean="0"/>
              <a:t> bit (</a:t>
            </a:r>
            <a:r>
              <a:rPr lang="en-US" dirty="0" smtClean="0">
                <a:solidFill>
                  <a:srgbClr val="F79646"/>
                </a:solidFill>
              </a:rPr>
              <a:t>SBI</a:t>
            </a:r>
            <a:r>
              <a:rPr lang="en-US" dirty="0" smtClean="0"/>
              <a:t>) of register 0x0b (write HIGH to that pin)</a:t>
            </a:r>
          </a:p>
          <a:p>
            <a:pPr lvl="1"/>
            <a:r>
              <a:rPr lang="en-US" dirty="0" smtClean="0"/>
              <a:t>clear 4</a:t>
            </a:r>
            <a:r>
              <a:rPr lang="en-US" baseline="30000" dirty="0" smtClean="0"/>
              <a:t>th</a:t>
            </a:r>
            <a:r>
              <a:rPr lang="en-US" dirty="0" smtClean="0"/>
              <a:t> bit (</a:t>
            </a:r>
            <a:r>
              <a:rPr lang="en-US" dirty="0" smtClean="0">
                <a:solidFill>
                  <a:srgbClr val="F79646"/>
                </a:solidFill>
              </a:rPr>
              <a:t>CBI</a:t>
            </a:r>
            <a:r>
              <a:rPr lang="en-US" dirty="0" smtClean="0"/>
              <a:t>) of register 0x0b (write LOW to that pin)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38647" y="1205090"/>
            <a:ext cx="73878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DDRD = B00000010 | (1 &lt;&lt; OUTPIN);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a6:   82 e1      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r24, 0x12       ; 18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a8:   8a b9           out     0x0a, r24       ; 10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8647" y="2205987"/>
            <a:ext cx="6002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PORTD |= (1 &lt;&lt; OUTPIN);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ac:   5c 9a      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sbi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0x0b, 4 ; 11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8647" y="3136609"/>
            <a:ext cx="6002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PORTD &amp;= ~(1 &lt;&lt; OUTPIN);</a:t>
            </a:r>
          </a:p>
          <a:p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ba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:   5c 98      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cbi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0x0b, 4 ; 11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0103" y="920014"/>
            <a:ext cx="117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0001 0010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5984190" y="1324957"/>
            <a:ext cx="291525" cy="22030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with addresses 0x0a and 0x0b?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38226"/>
            <a:ext cx="8229600" cy="2538547"/>
          </a:xfrm>
        </p:spPr>
        <p:txBody>
          <a:bodyPr/>
          <a:lstStyle/>
          <a:p>
            <a:r>
              <a:rPr lang="en-US" dirty="0" smtClean="0"/>
              <a:t>From the </a:t>
            </a:r>
            <a:r>
              <a:rPr lang="en-US" dirty="0" err="1" smtClean="0"/>
              <a:t>ATMega</a:t>
            </a:r>
            <a:r>
              <a:rPr lang="en-US" dirty="0" smtClean="0"/>
              <a:t> short datasheet</a:t>
            </a:r>
          </a:p>
          <a:p>
            <a:pPr lvl="1"/>
            <a:r>
              <a:rPr lang="en-US" dirty="0" smtClean="0"/>
              <a:t>we see 0x0a is DDRD</a:t>
            </a:r>
          </a:p>
          <a:p>
            <a:pPr lvl="1"/>
            <a:r>
              <a:rPr lang="en-US" dirty="0" smtClean="0"/>
              <a:t>and 0x0b is PORTD</a:t>
            </a:r>
          </a:p>
          <a:p>
            <a:pPr lvl="1"/>
            <a:r>
              <a:rPr lang="en-US" dirty="0" smtClean="0"/>
              <a:t>0x09 is PIND, if anyone cares (Port D input pin address)</a:t>
            </a:r>
          </a:p>
          <a:p>
            <a:r>
              <a:rPr lang="en-US" dirty="0" smtClean="0"/>
              <a:t>And the commands used in previous clip…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4" y="1265026"/>
            <a:ext cx="9083040" cy="147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4" y="1007282"/>
            <a:ext cx="9083040" cy="28448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9991" y="5276773"/>
            <a:ext cx="9094113" cy="925632"/>
            <a:chOff x="29991" y="4955941"/>
            <a:chExt cx="9094113" cy="9256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04" y="4955941"/>
              <a:ext cx="9083040" cy="28448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904" y="5213685"/>
              <a:ext cx="9093200" cy="19304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904" y="5379989"/>
              <a:ext cx="9083040" cy="18288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991" y="5536133"/>
              <a:ext cx="9093200" cy="3454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Assembly in Sketch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45629"/>
            <a:ext cx="8229600" cy="230855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Use if you’re really feeling black-belt…</a:t>
            </a:r>
          </a:p>
          <a:p>
            <a:pPr lvl="1"/>
            <a:r>
              <a:rPr lang="en-US" dirty="0" smtClean="0"/>
              <a:t>note use of tabs (</a:t>
            </a:r>
            <a:r>
              <a:rPr lang="en-US" sz="2162" dirty="0" smtClean="0">
                <a:solidFill>
                  <a:srgbClr val="008000"/>
                </a:solidFill>
                <a:latin typeface="Courier"/>
                <a:cs typeface="Courier"/>
              </a:rPr>
              <a:t>\</a:t>
            </a:r>
            <a:r>
              <a:rPr lang="en-US" sz="2162" dirty="0" err="1" smtClean="0">
                <a:solidFill>
                  <a:srgbClr val="008000"/>
                </a:solidFill>
                <a:latin typeface="Courier"/>
                <a:cs typeface="Courier"/>
              </a:rPr>
              <a:t>t</a:t>
            </a:r>
            <a:r>
              <a:rPr lang="en-US" dirty="0" smtClean="0"/>
              <a:t>), and each instruction ending (</a:t>
            </a:r>
            <a:r>
              <a:rPr lang="en-US" sz="2162" dirty="0" smtClean="0">
                <a:solidFill>
                  <a:srgbClr val="008000"/>
                </a:solidFill>
                <a:latin typeface="Courier"/>
                <a:cs typeface="Courier"/>
              </a:rPr>
              <a:t>\</a:t>
            </a:r>
            <a:r>
              <a:rPr lang="en-US" sz="2162" dirty="0" err="1" smtClean="0">
                <a:solidFill>
                  <a:srgbClr val="008000"/>
                </a:solidFill>
                <a:latin typeface="Courier"/>
                <a:cs typeface="Courier"/>
              </a:rPr>
              <a:t>n\t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can gang several instructions into same </a:t>
            </a:r>
            <a:r>
              <a:rPr lang="en-US" sz="2162" dirty="0" err="1" smtClean="0">
                <a:solidFill>
                  <a:srgbClr val="008000"/>
                </a:solidFill>
                <a:latin typeface="Courier"/>
                <a:cs typeface="Courier"/>
              </a:rPr>
              <a:t>asm</a:t>
            </a:r>
            <a:r>
              <a:rPr lang="en-US" sz="2162" dirty="0" smtClean="0">
                <a:solidFill>
                  <a:srgbClr val="008000"/>
                </a:solidFill>
                <a:latin typeface="Courier"/>
                <a:cs typeface="Courier"/>
              </a:rPr>
              <a:t>()</a:t>
            </a:r>
            <a:r>
              <a:rPr lang="en-US" dirty="0" smtClean="0"/>
              <a:t> command</a:t>
            </a:r>
          </a:p>
          <a:p>
            <a:pPr lvl="1"/>
            <a:r>
              <a:rPr lang="en-US" dirty="0" smtClean="0"/>
              <a:t>no advantage in this program over </a:t>
            </a:r>
            <a:r>
              <a:rPr lang="en-US" dirty="0" smtClean="0">
                <a:solidFill>
                  <a:schemeClr val="accent6"/>
                </a:solidFill>
              </a:rPr>
              <a:t>PORTD </a:t>
            </a:r>
            <a:r>
              <a:rPr lang="en-US" dirty="0" smtClean="0"/>
              <a:t>approach (in fact, far less intelligible), but illustrates method (and actually works!)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60895" y="634939"/>
            <a:ext cx="697224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void setup()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asm("ldi\tr24, 0x12\n\t" "out\t0x0a, r24\n\t");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dirty="0" smtClean="0">
                <a:solidFill>
                  <a:srgbClr val="3366FF"/>
                </a:solidFill>
                <a:latin typeface="Courier"/>
                <a:cs typeface="Courier"/>
              </a:rPr>
              <a:t>// could replace with asm("sbi\t0x0a,4\n\t");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</a:p>
          <a:p>
            <a:endParaRPr lang="en-US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void loop()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asm("sbi\t0x0b, 4\n\t");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delay(250);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asm("cbi\t0x0b, 4\n\t");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delay(500);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83"/>
            <a:ext cx="8229600" cy="729263"/>
          </a:xfrm>
        </p:spPr>
        <p:txBody>
          <a:bodyPr/>
          <a:lstStyle/>
          <a:p>
            <a:r>
              <a:rPr lang="en-US" dirty="0" smtClean="0"/>
              <a:t>Packing command into hex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0906"/>
            <a:ext cx="8229600" cy="470656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human-readable form gets packed into hex code</a:t>
            </a:r>
          </a:p>
          <a:p>
            <a:r>
              <a:rPr lang="en-US" dirty="0" smtClean="0"/>
              <a:t>Prescription varies by command, found in instruction set reference (link from course website); for LDI: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r24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</a:t>
            </a:r>
            <a:r>
              <a:rPr lang="en-US" dirty="0" smtClean="0">
                <a:sym typeface="Wingdings"/>
              </a:rPr>
              <a:t> = 24, which is 8 off minimum of 16, so </a:t>
            </a:r>
            <a:r>
              <a:rPr lang="en-US" dirty="0" err="1" smtClean="0">
                <a:sym typeface="Wingdings"/>
              </a:rPr>
              <a:t>dddd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1000</a:t>
            </a:r>
          </a:p>
          <a:p>
            <a:pPr lvl="1"/>
            <a:r>
              <a:rPr lang="en-US" dirty="0" smtClean="0">
                <a:sym typeface="Wingdings"/>
              </a:rPr>
              <a:t>K = 0x12 = 0001 0010</a:t>
            </a:r>
          </a:p>
          <a:p>
            <a:pPr lvl="1"/>
            <a:r>
              <a:rPr lang="en-US" dirty="0" smtClean="0">
                <a:sym typeface="Wingdings"/>
              </a:rPr>
              <a:t>1110 0001 1000 0010 = E 1 8 2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82 E1, as in line </a:t>
            </a:r>
            <a:r>
              <a:rPr lang="en-US" sz="2162" dirty="0" smtClean="0">
                <a:solidFill>
                  <a:srgbClr val="008000"/>
                </a:solidFill>
                <a:latin typeface="Courier"/>
                <a:cs typeface="Courier"/>
                <a:sym typeface="Wingdings"/>
              </a:rPr>
              <a:t>a6</a:t>
            </a:r>
            <a:r>
              <a:rPr lang="en-US" dirty="0" smtClean="0">
                <a:sym typeface="Wingdings"/>
              </a:rPr>
              <a:t> above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39167" y="790682"/>
            <a:ext cx="71107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a6:   82 e1      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r24, 0x12       ; 18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a8:   8a b9           out     0x0a, r24       ; 10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ac:   5c 9a      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sbi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0x0b, 4         ; 11</a:t>
            </a:r>
          </a:p>
          <a:p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ba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:   5c 98      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cbi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0x0b, 4         ; 11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3180176"/>
            <a:ext cx="8178800" cy="2197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16051"/>
            <a:ext cx="8229600" cy="2973343"/>
          </a:xfrm>
        </p:spPr>
        <p:txBody>
          <a:bodyPr/>
          <a:lstStyle/>
          <a:p>
            <a:r>
              <a:rPr lang="en-US" dirty="0" smtClean="0"/>
              <a:t>OUT command</a:t>
            </a:r>
          </a:p>
          <a:p>
            <a:pPr lvl="1"/>
            <a:r>
              <a:rPr lang="en-US" dirty="0" err="1" smtClean="0"/>
              <a:t>r</a:t>
            </a:r>
            <a:r>
              <a:rPr lang="en-US" dirty="0" smtClean="0"/>
              <a:t> = 24 = 0x18 = 0001 1000, or 1 1000 split to </a:t>
            </a:r>
            <a:r>
              <a:rPr lang="en-US" dirty="0" err="1" smtClean="0"/>
              <a:t>r</a:t>
            </a:r>
            <a:r>
              <a:rPr lang="en-US" dirty="0" smtClean="0"/>
              <a:t> </a:t>
            </a:r>
            <a:r>
              <a:rPr lang="en-US" dirty="0" err="1" smtClean="0"/>
              <a:t>rrrr</a:t>
            </a:r>
            <a:endParaRPr lang="en-US" dirty="0" smtClean="0"/>
          </a:p>
          <a:p>
            <a:pPr lvl="1"/>
            <a:r>
              <a:rPr lang="en-US" dirty="0" smtClean="0"/>
              <a:t>A = 0x0a = 0000 1010, or 00 1010 split to AA AAAA</a:t>
            </a:r>
          </a:p>
          <a:p>
            <a:pPr lvl="1"/>
            <a:r>
              <a:rPr lang="en-US" dirty="0" smtClean="0"/>
              <a:t>so get 1011 1001 1000 1010 = B 9 8 A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8A B9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75574" y="798286"/>
            <a:ext cx="711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a8:   8a b9           out     0x0a, r24       ; 10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242752"/>
            <a:ext cx="7874000" cy="227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More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16051"/>
            <a:ext cx="8229600" cy="2973343"/>
          </a:xfrm>
        </p:spPr>
        <p:txBody>
          <a:bodyPr/>
          <a:lstStyle/>
          <a:p>
            <a:r>
              <a:rPr lang="en-US" dirty="0" smtClean="0"/>
              <a:t>SBI command</a:t>
            </a:r>
          </a:p>
          <a:p>
            <a:pPr lvl="1"/>
            <a:r>
              <a:rPr lang="en-US" dirty="0" smtClean="0"/>
              <a:t>A = 0x0b = 0000 1011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0101 1 when split to AAAA A</a:t>
            </a:r>
          </a:p>
          <a:p>
            <a:pPr lvl="1"/>
            <a:r>
              <a:rPr lang="en-US" dirty="0" err="1" smtClean="0">
                <a:sym typeface="Wingdings"/>
              </a:rPr>
              <a:t>b</a:t>
            </a:r>
            <a:r>
              <a:rPr lang="en-US" dirty="0" smtClean="0">
                <a:sym typeface="Wingdings"/>
              </a:rPr>
              <a:t> = 4 = 100</a:t>
            </a:r>
          </a:p>
          <a:p>
            <a:pPr lvl="1"/>
            <a:r>
              <a:rPr lang="en-US" dirty="0" smtClean="0">
                <a:sym typeface="Wingdings"/>
              </a:rPr>
              <a:t>so have 1001 1010 0101 1100 = 9 A 5 C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5C 9A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75574" y="798286"/>
            <a:ext cx="711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ac:   5c 9a      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sbi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0x0b, 4         ; 11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229536"/>
            <a:ext cx="7848600" cy="224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83790"/>
            <a:ext cx="8229600" cy="250560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First portion of 3 page instruction set (119 </a:t>
            </a:r>
            <a:r>
              <a:rPr lang="en-US" dirty="0" err="1" smtClean="0"/>
              <a:t>cmds</a:t>
            </a:r>
            <a:r>
              <a:rPr lang="en-US" dirty="0" smtClean="0"/>
              <a:t>.)</a:t>
            </a:r>
          </a:p>
          <a:p>
            <a:pPr lvl="1"/>
            <a:r>
              <a:rPr lang="en-US" dirty="0" smtClean="0"/>
              <a:t>29 arithmetic and logic; 38 branch; 20 data transfer; 28 bit and bit-test; 4 MCU control </a:t>
            </a:r>
          </a:p>
          <a:p>
            <a:r>
              <a:rPr lang="en-US" dirty="0" smtClean="0"/>
              <a:t>Flags store results from operation, like:</a:t>
            </a:r>
          </a:p>
          <a:p>
            <a:pPr lvl="1"/>
            <a:r>
              <a:rPr lang="en-US" dirty="0" smtClean="0"/>
              <a:t>was result zero (Z)?, was there a carry (C)?, result negative (N)?, and more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" y="857927"/>
            <a:ext cx="9113520" cy="2915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from Instruction Reference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51" y="828436"/>
            <a:ext cx="7924800" cy="4907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45185" y="5766291"/>
            <a:ext cx="3461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First half of page for add with carry</a:t>
            </a:r>
          </a:p>
          <a:p>
            <a:pPr algn="ctr"/>
            <a:r>
              <a:rPr lang="en-US" dirty="0" smtClean="0"/>
              <a:t>Note use of C status bit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ADC, Continued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872" y="910523"/>
            <a:ext cx="7985760" cy="5527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code: delay function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708213"/>
            <a:ext cx="8229600" cy="3781181"/>
          </a:xfrm>
        </p:spPr>
        <p:txBody>
          <a:bodyPr/>
          <a:lstStyle/>
          <a:p>
            <a:r>
              <a:rPr lang="en-US" dirty="0" smtClean="0"/>
              <a:t>Want to wait for 2000 ms</a:t>
            </a:r>
          </a:p>
          <a:p>
            <a:r>
              <a:rPr lang="en-US" dirty="0" smtClean="0"/>
              <a:t>Load registers 22..25 with 2000</a:t>
            </a:r>
          </a:p>
          <a:p>
            <a:pPr lvl="1"/>
            <a:r>
              <a:rPr lang="en-US" dirty="0" smtClean="0"/>
              <a:t>0×2</a:t>
            </a:r>
            <a:r>
              <a:rPr lang="en-US" baseline="30000" dirty="0" smtClean="0"/>
              <a:t>24</a:t>
            </a:r>
            <a:r>
              <a:rPr lang="en-US" dirty="0" smtClean="0"/>
              <a:t> 0×2</a:t>
            </a:r>
            <a:r>
              <a:rPr lang="en-US" baseline="30000" dirty="0" smtClean="0"/>
              <a:t>16</a:t>
            </a:r>
            <a:r>
              <a:rPr lang="en-US" dirty="0" smtClean="0"/>
              <a:t> 7×2</a:t>
            </a:r>
            <a:r>
              <a:rPr lang="en-US" baseline="30000" dirty="0" smtClean="0"/>
              <a:t>8</a:t>
            </a:r>
            <a:r>
              <a:rPr lang="en-US" dirty="0" smtClean="0"/>
              <a:t> 208×2</a:t>
            </a:r>
            <a:r>
              <a:rPr lang="en-US" baseline="30000" dirty="0" smtClean="0"/>
              <a:t>0</a:t>
            </a:r>
            <a:r>
              <a:rPr lang="en-US" dirty="0" smtClean="0"/>
              <a:t> = 2000</a:t>
            </a:r>
          </a:p>
          <a:p>
            <a:r>
              <a:rPr lang="en-US" dirty="0" smtClean="0"/>
              <a:t>Call program memory location 0x158</a:t>
            </a:r>
          </a:p>
          <a:p>
            <a:pPr lvl="1"/>
            <a:r>
              <a:rPr lang="en-US" dirty="0" smtClean="0"/>
              <a:t>first store address of next instruction (0xb8) in STACK</a:t>
            </a:r>
          </a:p>
          <a:p>
            <a:pPr lvl="1"/>
            <a:r>
              <a:rPr lang="en-US" dirty="0" smtClean="0"/>
              <a:t>set program counter (PC) to 0x158</a:t>
            </a:r>
          </a:p>
          <a:p>
            <a:pPr lvl="1"/>
            <a:r>
              <a:rPr lang="en-US" dirty="0" smtClean="0"/>
              <a:t>next instruction will be at program address 0x158</a:t>
            </a:r>
          </a:p>
          <a:p>
            <a:pPr lvl="1"/>
            <a:r>
              <a:rPr lang="en-US" dirty="0" smtClean="0"/>
              <a:t>return from routine will hit program at location 0xb8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" y="790434"/>
            <a:ext cx="7803376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delay(2000);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ac:   60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ed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 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r22, 0xD0       ; 208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ae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:   77 e0      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r23, 0x07       ; 7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b0:   80 e0      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r24, 0x00       ; 0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b2:   90 e0      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ldi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r25, 0x00       ; 0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b4:   0e 94 ac 00     call    0x158   ; 0x158 &lt;delay&gt;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81 lines of assembly code</a:t>
            </a:r>
          </a:p>
          <a:p>
            <a:pPr lvl="1"/>
            <a:r>
              <a:rPr lang="en-US" dirty="0" smtClean="0"/>
              <a:t>many instructions repeated in loops</a:t>
            </a:r>
          </a:p>
          <a:p>
            <a:pPr lvl="1"/>
            <a:r>
              <a:rPr lang="en-US" dirty="0" smtClean="0"/>
              <a:t>uses commands MOVW, IN, CLI, LDS, SBIS, RJMP, CPI, BREQ, ADDIW, ADC, MOV, EOR, ADD, LDI, BRNE, SUB, SBC, SUBI, SBCI, BRCS, CP, CPC, RET</a:t>
            </a:r>
          </a:p>
          <a:p>
            <a:pPr lvl="1"/>
            <a:r>
              <a:rPr lang="en-US" dirty="0" smtClean="0"/>
              <a:t>essentially loads a counter with how many milliseconds</a:t>
            </a:r>
          </a:p>
          <a:p>
            <a:pPr lvl="1"/>
            <a:r>
              <a:rPr lang="en-US" dirty="0" smtClean="0"/>
              <a:t>and another counter with 1000</a:t>
            </a:r>
          </a:p>
          <a:p>
            <a:pPr lvl="1"/>
            <a:r>
              <a:rPr lang="en-US" dirty="0" smtClean="0"/>
              <a:t>rifles through a microsecond (16 clock cycles), decrementing microsecond counter </a:t>
            </a:r>
            <a:r>
              <a:rPr lang="en-US" smtClean="0"/>
              <a:t>(down </a:t>
            </a:r>
            <a:r>
              <a:rPr lang="en-US" dirty="0" smtClean="0"/>
              <a:t>from 1000)</a:t>
            </a:r>
          </a:p>
          <a:p>
            <a:pPr lvl="1"/>
            <a:r>
              <a:rPr lang="en-US" dirty="0" smtClean="0"/>
              <a:t>when 1k counter reaches zero, 1 ms elapsed, decrement ms counter</a:t>
            </a:r>
          </a:p>
          <a:p>
            <a:pPr lvl="1"/>
            <a:r>
              <a:rPr lang="en-US" dirty="0" smtClean="0"/>
              <a:t>after each decrement, check if zero and return if so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proposals </a:t>
            </a:r>
            <a:r>
              <a:rPr lang="en-US" smtClean="0"/>
              <a:t>due this </a:t>
            </a:r>
            <a:r>
              <a:rPr lang="en-US" dirty="0" smtClean="0"/>
              <a:t>Friday, 2/10</a:t>
            </a:r>
          </a:p>
          <a:p>
            <a:r>
              <a:rPr lang="en-US" dirty="0" smtClean="0"/>
              <a:t>Tracker check-off, turn in code by 2/14 or 2/15</a:t>
            </a:r>
          </a:p>
          <a:p>
            <a:r>
              <a:rPr lang="en-US" dirty="0" smtClean="0"/>
              <a:t>Will move to new lab schedule next week</a:t>
            </a:r>
          </a:p>
          <a:p>
            <a:r>
              <a:rPr lang="en-US" dirty="0" smtClean="0"/>
              <a:t>Lectures will terminate today</a:t>
            </a:r>
          </a:p>
          <a:p>
            <a:r>
              <a:rPr lang="en-US" dirty="0" smtClean="0"/>
              <a:t>“Midterm” set for Wed., 2/15</a:t>
            </a:r>
          </a:p>
          <a:p>
            <a:pPr lvl="1"/>
            <a:r>
              <a:rPr lang="en-US" dirty="0" smtClean="0"/>
              <a:t>will give example of some simple task you are to do in </a:t>
            </a:r>
            <a:r>
              <a:rPr lang="en-US" dirty="0" err="1" smtClean="0"/>
              <a:t>Arduino</a:t>
            </a:r>
            <a:r>
              <a:rPr lang="en-US" dirty="0" smtClean="0"/>
              <a:t>, and you write down C-code on blank paper that would successfully compile and perform the desired task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8555</TotalTime>
  <Words>3449</Words>
  <Application>Microsoft Office PowerPoint</Application>
  <PresentationFormat>On-screen Show (4:3)</PresentationFormat>
  <Paragraphs>485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Courier</vt:lpstr>
      <vt:lpstr>Symbol</vt:lpstr>
      <vt:lpstr>Wingdings</vt:lpstr>
      <vt:lpstr>Office Theme</vt:lpstr>
      <vt:lpstr>Physics 124: Lecture 11</vt:lpstr>
      <vt:lpstr>Behind the C code (or sketch)</vt:lpstr>
      <vt:lpstr>Viewing assembly produced by Arduino</vt:lpstr>
      <vt:lpstr>AVR, Dude?</vt:lpstr>
      <vt:lpstr>avr-objdump (man page)</vt:lpstr>
      <vt:lpstr>Use .o or .elf?</vt:lpstr>
      <vt:lpstr>Example: Simple Blink program</vt:lpstr>
      <vt:lpstr>Compiled, in build directory</vt:lpstr>
      <vt:lpstr>simple_blink.cpp</vt:lpstr>
      <vt:lpstr>avr-objdump -d on .o file</vt:lpstr>
      <vt:lpstr>avr-objdump -S on .o file</vt:lpstr>
      <vt:lpstr>avr-objdump -d on .elf file</vt:lpstr>
      <vt:lpstr>avr-objdump -S on .elf file</vt:lpstr>
      <vt:lpstr>A look at .hex file</vt:lpstr>
      <vt:lpstr>Counting bytes</vt:lpstr>
      <vt:lpstr>Great, but what does it mean?</vt:lpstr>
      <vt:lpstr>Inserting Assembly Code into C Sketch</vt:lpstr>
      <vt:lpstr>Direct Port Manipulation</vt:lpstr>
      <vt:lpstr>Example: Hard-coded Outputs</vt:lpstr>
      <vt:lpstr>More Flexible Coding of Same</vt:lpstr>
      <vt:lpstr>Resulting Assembly Code</vt:lpstr>
      <vt:lpstr>What’s with addresses 0x0a and 0x0b?</vt:lpstr>
      <vt:lpstr>Direct Assembly in Sketch</vt:lpstr>
      <vt:lpstr>Packing command into hex</vt:lpstr>
      <vt:lpstr>More Examples</vt:lpstr>
      <vt:lpstr>One More Example</vt:lpstr>
      <vt:lpstr>Language Reference</vt:lpstr>
      <vt:lpstr>Example from Instruction Reference</vt:lpstr>
      <vt:lpstr>ADC, Continued</vt:lpstr>
      <vt:lpstr>Example code: delay function</vt:lpstr>
      <vt:lpstr>Delay Function</vt:lpstr>
      <vt:lpstr>Announcements</vt:lpstr>
    </vt:vector>
  </TitlesOfParts>
  <Company>UCSD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Physics UCSD</dc:creator>
  <cp:lastModifiedBy>barreiro</cp:lastModifiedBy>
  <cp:revision>190</cp:revision>
  <cp:lastPrinted>2013-02-06T18:33:42Z</cp:lastPrinted>
  <dcterms:created xsi:type="dcterms:W3CDTF">2016-01-27T20:10:27Z</dcterms:created>
  <dcterms:modified xsi:type="dcterms:W3CDTF">2017-02-10T05:07:35Z</dcterms:modified>
</cp:coreProperties>
</file>